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handoutMasterIdLst>
    <p:handoutMasterId r:id="rId54"/>
  </p:handoutMasterIdLst>
  <p:sldIdLst>
    <p:sldId id="256" r:id="rId2"/>
    <p:sldId id="257" r:id="rId3"/>
    <p:sldId id="263" r:id="rId4"/>
    <p:sldId id="265" r:id="rId5"/>
    <p:sldId id="266" r:id="rId6"/>
    <p:sldId id="267" r:id="rId7"/>
    <p:sldId id="258" r:id="rId8"/>
    <p:sldId id="259" r:id="rId9"/>
    <p:sldId id="261" r:id="rId10"/>
    <p:sldId id="262" r:id="rId11"/>
    <p:sldId id="268" r:id="rId12"/>
    <p:sldId id="269" r:id="rId13"/>
    <p:sldId id="274" r:id="rId14"/>
    <p:sldId id="275" r:id="rId15"/>
    <p:sldId id="317" r:id="rId16"/>
    <p:sldId id="270" r:id="rId17"/>
    <p:sldId id="272" r:id="rId18"/>
    <p:sldId id="273" r:id="rId19"/>
    <p:sldId id="280" r:id="rId20"/>
    <p:sldId id="276" r:id="rId21"/>
    <p:sldId id="278" r:id="rId22"/>
    <p:sldId id="260" r:id="rId23"/>
    <p:sldId id="279" r:id="rId24"/>
    <p:sldId id="283" r:id="rId25"/>
    <p:sldId id="299" r:id="rId26"/>
    <p:sldId id="282" r:id="rId27"/>
    <p:sldId id="324" r:id="rId28"/>
    <p:sldId id="318" r:id="rId29"/>
    <p:sldId id="315" r:id="rId30"/>
    <p:sldId id="288" r:id="rId31"/>
    <p:sldId id="302" r:id="rId32"/>
    <p:sldId id="312" r:id="rId33"/>
    <p:sldId id="303" r:id="rId34"/>
    <p:sldId id="304" r:id="rId35"/>
    <p:sldId id="305" r:id="rId36"/>
    <p:sldId id="306" r:id="rId37"/>
    <p:sldId id="290" r:id="rId38"/>
    <p:sldId id="319" r:id="rId39"/>
    <p:sldId id="320" r:id="rId40"/>
    <p:sldId id="293" r:id="rId41"/>
    <p:sldId id="294" r:id="rId42"/>
    <p:sldId id="321" r:id="rId43"/>
    <p:sldId id="295" r:id="rId44"/>
    <p:sldId id="297" r:id="rId45"/>
    <p:sldId id="322" r:id="rId46"/>
    <p:sldId id="309" r:id="rId47"/>
    <p:sldId id="310" r:id="rId48"/>
    <p:sldId id="311" r:id="rId49"/>
    <p:sldId id="313" r:id="rId50"/>
    <p:sldId id="314" r:id="rId51"/>
    <p:sldId id="323"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854D9A-37D6-B539-3A03-F92967EFEC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8B85F21E-1B34-6C03-A5D2-058C8EDD53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1F6FB9-4A71-4D9E-A9A1-844C382F6FD7}" type="datetimeFigureOut">
              <a:rPr lang="en-SG" smtClean="0"/>
              <a:t>5/5/2024</a:t>
            </a:fld>
            <a:endParaRPr lang="en-SG"/>
          </a:p>
        </p:txBody>
      </p:sp>
      <p:sp>
        <p:nvSpPr>
          <p:cNvPr id="4" name="Footer Placeholder 3">
            <a:extLst>
              <a:ext uri="{FF2B5EF4-FFF2-40B4-BE49-F238E27FC236}">
                <a16:creationId xmlns:a16="http://schemas.microsoft.com/office/drawing/2014/main" id="{66AD9E94-B556-0639-7E3D-612558E7276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25BFBDBA-5CF4-F250-3224-E336FDFA60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952F02-F62B-4261-873C-DCBB46AB39E1}" type="slidenum">
              <a:rPr lang="en-SG" smtClean="0"/>
              <a:t>‹#›</a:t>
            </a:fld>
            <a:endParaRPr lang="en-SG"/>
          </a:p>
        </p:txBody>
      </p:sp>
    </p:spTree>
    <p:extLst>
      <p:ext uri="{BB962C8B-B14F-4D97-AF65-F5344CB8AC3E}">
        <p14:creationId xmlns:p14="http://schemas.microsoft.com/office/powerpoint/2010/main" val="3769522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8E998-704D-466A-B0B4-960E691C19ED}" type="datetimeFigureOut">
              <a:rPr lang="en-SG" smtClean="0"/>
              <a:t>5/5/2024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C7714A-6C67-4F2E-A588-5012E1A5B5E2}" type="slidenum">
              <a:rPr lang="en-SG" smtClean="0"/>
              <a:t>‹#›</a:t>
            </a:fld>
            <a:endParaRPr lang="en-SG"/>
          </a:p>
        </p:txBody>
      </p:sp>
    </p:spTree>
    <p:extLst>
      <p:ext uri="{BB962C8B-B14F-4D97-AF65-F5344CB8AC3E}">
        <p14:creationId xmlns:p14="http://schemas.microsoft.com/office/powerpoint/2010/main" val="3829206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6C7714A-6C67-4F2E-A588-5012E1A5B5E2}" type="slidenum">
              <a:rPr lang="en-SG" smtClean="0"/>
              <a:t>29</a:t>
            </a:fld>
            <a:endParaRPr lang="en-SG"/>
          </a:p>
        </p:txBody>
      </p:sp>
    </p:spTree>
    <p:extLst>
      <p:ext uri="{BB962C8B-B14F-4D97-AF65-F5344CB8AC3E}">
        <p14:creationId xmlns:p14="http://schemas.microsoft.com/office/powerpoint/2010/main" val="1562643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0AD3EDD-AEF5-44C7-8482-6471B88E0BF0}" type="datetimeFigureOut">
              <a:rPr lang="en-SG" smtClean="0"/>
              <a:t>5/5/2024</a:t>
            </a:fld>
            <a:endParaRPr lang="en-SG"/>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SG"/>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04278286-4F5B-4F35-8BAC-C5E68C89AE47}" type="slidenum">
              <a:rPr lang="en-SG" smtClean="0"/>
              <a:t>‹#›</a:t>
            </a:fld>
            <a:endParaRPr lang="en-SG"/>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6997490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AD3EDD-AEF5-44C7-8482-6471B88E0BF0}" type="datetimeFigureOut">
              <a:rPr lang="en-SG" smtClean="0"/>
              <a:t>5/5/2024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4278286-4F5B-4F35-8BAC-C5E68C89AE47}" type="slidenum">
              <a:rPr lang="en-SG" smtClean="0"/>
              <a:t>‹#›</a:t>
            </a:fld>
            <a:endParaRPr lang="en-SG"/>
          </a:p>
        </p:txBody>
      </p:sp>
    </p:spTree>
    <p:extLst>
      <p:ext uri="{BB962C8B-B14F-4D97-AF65-F5344CB8AC3E}">
        <p14:creationId xmlns:p14="http://schemas.microsoft.com/office/powerpoint/2010/main" val="60295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AD3EDD-AEF5-44C7-8482-6471B88E0BF0}" type="datetimeFigureOut">
              <a:rPr lang="en-SG" smtClean="0"/>
              <a:t>5/5/2024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4278286-4F5B-4F35-8BAC-C5E68C89AE47}" type="slidenum">
              <a:rPr lang="en-SG" smtClean="0"/>
              <a:t>‹#›</a:t>
            </a:fld>
            <a:endParaRPr lang="en-SG"/>
          </a:p>
        </p:txBody>
      </p:sp>
    </p:spTree>
    <p:extLst>
      <p:ext uri="{BB962C8B-B14F-4D97-AF65-F5344CB8AC3E}">
        <p14:creationId xmlns:p14="http://schemas.microsoft.com/office/powerpoint/2010/main" val="2274642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AD3EDD-AEF5-44C7-8482-6471B88E0BF0}" type="datetimeFigureOut">
              <a:rPr lang="en-SG" smtClean="0"/>
              <a:t>5/5/2024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4278286-4F5B-4F35-8BAC-C5E68C89AE47}" type="slidenum">
              <a:rPr lang="en-SG" smtClean="0"/>
              <a:t>‹#›</a:t>
            </a:fld>
            <a:endParaRPr lang="en-SG"/>
          </a:p>
        </p:txBody>
      </p:sp>
    </p:spTree>
    <p:extLst>
      <p:ext uri="{BB962C8B-B14F-4D97-AF65-F5344CB8AC3E}">
        <p14:creationId xmlns:p14="http://schemas.microsoft.com/office/powerpoint/2010/main" val="2612236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AD3EDD-AEF5-44C7-8482-6471B88E0BF0}" type="datetimeFigureOut">
              <a:rPr lang="en-SG" smtClean="0"/>
              <a:t>5/5/2024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4278286-4F5B-4F35-8BAC-C5E68C89AE47}" type="slidenum">
              <a:rPr lang="en-SG" smtClean="0"/>
              <a:t>‹#›</a:t>
            </a:fld>
            <a:endParaRPr lang="en-SG"/>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0487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AD3EDD-AEF5-44C7-8482-6471B88E0BF0}" type="datetimeFigureOut">
              <a:rPr lang="en-SG" smtClean="0"/>
              <a:t>5/5/2024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04278286-4F5B-4F35-8BAC-C5E68C89AE47}" type="slidenum">
              <a:rPr lang="en-SG" smtClean="0"/>
              <a:t>‹#›</a:t>
            </a:fld>
            <a:endParaRPr lang="en-SG"/>
          </a:p>
        </p:txBody>
      </p:sp>
    </p:spTree>
    <p:extLst>
      <p:ext uri="{BB962C8B-B14F-4D97-AF65-F5344CB8AC3E}">
        <p14:creationId xmlns:p14="http://schemas.microsoft.com/office/powerpoint/2010/main" val="656511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AD3EDD-AEF5-44C7-8482-6471B88E0BF0}" type="datetimeFigureOut">
              <a:rPr lang="en-SG" smtClean="0"/>
              <a:t>5/5/2024</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04278286-4F5B-4F35-8BAC-C5E68C89AE47}" type="slidenum">
              <a:rPr lang="en-SG" smtClean="0"/>
              <a:t>‹#›</a:t>
            </a:fld>
            <a:endParaRPr lang="en-SG"/>
          </a:p>
        </p:txBody>
      </p:sp>
    </p:spTree>
    <p:extLst>
      <p:ext uri="{BB962C8B-B14F-4D97-AF65-F5344CB8AC3E}">
        <p14:creationId xmlns:p14="http://schemas.microsoft.com/office/powerpoint/2010/main" val="3988738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AD3EDD-AEF5-44C7-8482-6471B88E0BF0}" type="datetimeFigureOut">
              <a:rPr lang="en-SG" smtClean="0"/>
              <a:t>5/5/2024</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04278286-4F5B-4F35-8BAC-C5E68C89AE47}" type="slidenum">
              <a:rPr lang="en-SG" smtClean="0"/>
              <a:t>‹#›</a:t>
            </a:fld>
            <a:endParaRPr lang="en-SG"/>
          </a:p>
        </p:txBody>
      </p:sp>
    </p:spTree>
    <p:extLst>
      <p:ext uri="{BB962C8B-B14F-4D97-AF65-F5344CB8AC3E}">
        <p14:creationId xmlns:p14="http://schemas.microsoft.com/office/powerpoint/2010/main" val="3956264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AD3EDD-AEF5-44C7-8482-6471B88E0BF0}" type="datetimeFigureOut">
              <a:rPr lang="en-SG" smtClean="0"/>
              <a:t>5/5/2024</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04278286-4F5B-4F35-8BAC-C5E68C89AE47}" type="slidenum">
              <a:rPr lang="en-SG" smtClean="0"/>
              <a:t>‹#›</a:t>
            </a:fld>
            <a:endParaRPr lang="en-SG"/>
          </a:p>
        </p:txBody>
      </p:sp>
    </p:spTree>
    <p:extLst>
      <p:ext uri="{BB962C8B-B14F-4D97-AF65-F5344CB8AC3E}">
        <p14:creationId xmlns:p14="http://schemas.microsoft.com/office/powerpoint/2010/main" val="2309583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AD3EDD-AEF5-44C7-8482-6471B88E0BF0}" type="datetimeFigureOut">
              <a:rPr lang="en-SG" smtClean="0"/>
              <a:t>5/5/2024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04278286-4F5B-4F35-8BAC-C5E68C89AE47}" type="slidenum">
              <a:rPr lang="en-SG" smtClean="0"/>
              <a:t>‹#›</a:t>
            </a:fld>
            <a:endParaRPr lang="en-SG"/>
          </a:p>
        </p:txBody>
      </p:sp>
    </p:spTree>
    <p:extLst>
      <p:ext uri="{BB962C8B-B14F-4D97-AF65-F5344CB8AC3E}">
        <p14:creationId xmlns:p14="http://schemas.microsoft.com/office/powerpoint/2010/main" val="4237765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AD3EDD-AEF5-44C7-8482-6471B88E0BF0}" type="datetimeFigureOut">
              <a:rPr lang="en-SG" smtClean="0"/>
              <a:t>5/5/2024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04278286-4F5B-4F35-8BAC-C5E68C89AE47}" type="slidenum">
              <a:rPr lang="en-SG" smtClean="0"/>
              <a:t>‹#›</a:t>
            </a:fld>
            <a:endParaRPr lang="en-SG"/>
          </a:p>
        </p:txBody>
      </p:sp>
    </p:spTree>
    <p:extLst>
      <p:ext uri="{BB962C8B-B14F-4D97-AF65-F5344CB8AC3E}">
        <p14:creationId xmlns:p14="http://schemas.microsoft.com/office/powerpoint/2010/main" val="2347388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0AD3EDD-AEF5-44C7-8482-6471B88E0BF0}" type="datetimeFigureOut">
              <a:rPr lang="en-SG" smtClean="0"/>
              <a:t>5/5/2024</a:t>
            </a:fld>
            <a:endParaRPr lang="en-SG"/>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SG"/>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04278286-4F5B-4F35-8BAC-C5E68C89AE47}" type="slidenum">
              <a:rPr lang="en-SG" smtClean="0"/>
              <a:t>‹#›</a:t>
            </a:fld>
            <a:endParaRPr lang="en-SG"/>
          </a:p>
        </p:txBody>
      </p:sp>
    </p:spTree>
    <p:extLst>
      <p:ext uri="{BB962C8B-B14F-4D97-AF65-F5344CB8AC3E}">
        <p14:creationId xmlns:p14="http://schemas.microsoft.com/office/powerpoint/2010/main" val="39380135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geeksforgeeks.org/breadth-first-search-or-bfs-for-a-graph/"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0BFD0-1AAA-C858-EBB1-5682839F6D6C}"/>
              </a:ext>
            </a:extLst>
          </p:cNvPr>
          <p:cNvSpPr>
            <a:spLocks noGrp="1"/>
          </p:cNvSpPr>
          <p:nvPr>
            <p:ph type="ctrTitle"/>
          </p:nvPr>
        </p:nvSpPr>
        <p:spPr>
          <a:xfrm>
            <a:off x="480768" y="65988"/>
            <a:ext cx="11711232" cy="4263272"/>
          </a:xfrm>
        </p:spPr>
        <p:txBody>
          <a:bodyPr>
            <a:normAutofit/>
          </a:bodyPr>
          <a:lstStyle/>
          <a:p>
            <a:pPr algn="ctr"/>
            <a:r>
              <a:rPr lang="en-SG" sz="8800" dirty="0">
                <a:solidFill>
                  <a:srgbClr val="FFC000"/>
                </a:solidFill>
                <a:latin typeface="Berlin Sans FB Demi" panose="020E0802020502020306" pitchFamily="34" charset="0"/>
              </a:rPr>
              <a:t>Search Algorithms </a:t>
            </a:r>
            <a:br>
              <a:rPr lang="en-SG" sz="8800" dirty="0">
                <a:solidFill>
                  <a:srgbClr val="FFC000"/>
                </a:solidFill>
                <a:latin typeface="Berlin Sans FB Demi" panose="020E0802020502020306" pitchFamily="34" charset="0"/>
              </a:rPr>
            </a:br>
            <a:r>
              <a:rPr lang="en-SG" sz="8800" dirty="0">
                <a:solidFill>
                  <a:srgbClr val="FFC000"/>
                </a:solidFill>
                <a:latin typeface="Berlin Sans FB Demi" panose="020E0802020502020306" pitchFamily="34" charset="0"/>
              </a:rPr>
              <a:t>In </a:t>
            </a:r>
            <a:br>
              <a:rPr lang="en-SG" sz="8800" dirty="0">
                <a:solidFill>
                  <a:srgbClr val="FFC000"/>
                </a:solidFill>
                <a:latin typeface="Berlin Sans FB Demi" panose="020E0802020502020306" pitchFamily="34" charset="0"/>
              </a:rPr>
            </a:br>
            <a:r>
              <a:rPr lang="en-SG" sz="8800" dirty="0">
                <a:solidFill>
                  <a:srgbClr val="FFC000"/>
                </a:solidFill>
                <a:latin typeface="Berlin Sans FB Demi" panose="020E0802020502020306" pitchFamily="34" charset="0"/>
              </a:rPr>
              <a:t>Artificial Intelligence</a:t>
            </a:r>
          </a:p>
        </p:txBody>
      </p:sp>
      <p:sp>
        <p:nvSpPr>
          <p:cNvPr id="4" name="Subtitle 2">
            <a:extLst>
              <a:ext uri="{FF2B5EF4-FFF2-40B4-BE49-F238E27FC236}">
                <a16:creationId xmlns:a16="http://schemas.microsoft.com/office/drawing/2014/main" id="{C1E417EA-0CE7-0A79-A807-AAB92B00CF62}"/>
              </a:ext>
            </a:extLst>
          </p:cNvPr>
          <p:cNvSpPr>
            <a:spLocks noGrp="1"/>
          </p:cNvSpPr>
          <p:nvPr>
            <p:ph type="subTitle" idx="1"/>
          </p:nvPr>
        </p:nvSpPr>
        <p:spPr>
          <a:xfrm>
            <a:off x="1261872" y="4800600"/>
            <a:ext cx="9418320" cy="1691640"/>
          </a:xfrm>
        </p:spPr>
        <p:txBody>
          <a:bodyPr>
            <a:normAutofit/>
          </a:bodyPr>
          <a:lstStyle/>
          <a:p>
            <a:r>
              <a:rPr lang="en-SG" sz="2800" b="1" dirty="0">
                <a:solidFill>
                  <a:schemeClr val="tx1"/>
                </a:solidFill>
                <a:latin typeface="Aptos" panose="020B0004020202020204" pitchFamily="34" charset="0"/>
              </a:rPr>
              <a:t>Course Name: </a:t>
            </a:r>
            <a:r>
              <a:rPr lang="en-US" sz="2400" b="1" kern="0" dirty="0">
                <a:solidFill>
                  <a:schemeClr val="tx1"/>
                </a:solidFill>
                <a:effectLst/>
                <a:latin typeface="Aptos" panose="020B0004020202020204" pitchFamily="34" charset="0"/>
                <a:ea typeface="Times New Roman" panose="02020603050405020304" pitchFamily="18" charset="0"/>
              </a:rPr>
              <a:t>Artificial Intelligence</a:t>
            </a:r>
          </a:p>
          <a:p>
            <a:r>
              <a:rPr lang="en-US" sz="2400" b="1" kern="0" dirty="0">
                <a:solidFill>
                  <a:schemeClr val="tx1"/>
                </a:solidFill>
                <a:latin typeface="Aptos" panose="020B0004020202020204" pitchFamily="34" charset="0"/>
              </a:rPr>
              <a:t>Course code: </a:t>
            </a:r>
            <a:r>
              <a:rPr lang="en-US" sz="2400" b="1" kern="0" dirty="0">
                <a:solidFill>
                  <a:schemeClr val="tx1"/>
                </a:solidFill>
                <a:effectLst/>
                <a:latin typeface="Aptos" panose="020B0004020202020204" pitchFamily="34" charset="0"/>
                <a:ea typeface="Times New Roman" panose="02020603050405020304" pitchFamily="18" charset="0"/>
              </a:rPr>
              <a:t>CSE-403 [ SECTION - A ] </a:t>
            </a:r>
            <a:endParaRPr lang="en-SG" sz="2800" b="1" dirty="0">
              <a:solidFill>
                <a:schemeClr val="tx1"/>
              </a:solidFill>
              <a:latin typeface="Aptos" panose="020B0004020202020204" pitchFamily="34" charset="0"/>
            </a:endParaRPr>
          </a:p>
        </p:txBody>
      </p:sp>
    </p:spTree>
    <p:extLst>
      <p:ext uri="{BB962C8B-B14F-4D97-AF65-F5344CB8AC3E}">
        <p14:creationId xmlns:p14="http://schemas.microsoft.com/office/powerpoint/2010/main" val="1558326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4A21E1-BE51-6E50-CFCE-32D8038A52CD}"/>
              </a:ext>
            </a:extLst>
          </p:cNvPr>
          <p:cNvSpPr txBox="1"/>
          <p:nvPr/>
        </p:nvSpPr>
        <p:spPr>
          <a:xfrm>
            <a:off x="167640" y="229626"/>
            <a:ext cx="10866120" cy="923330"/>
          </a:xfrm>
          <a:prstGeom prst="rect">
            <a:avLst/>
          </a:prstGeom>
          <a:noFill/>
        </p:spPr>
        <p:txBody>
          <a:bodyPr wrap="square">
            <a:spAutoFit/>
          </a:bodyPr>
          <a:lstStyle/>
          <a:p>
            <a:pPr algn="just"/>
            <a:r>
              <a:rPr lang="en-US" b="1" i="0" dirty="0">
                <a:solidFill>
                  <a:srgbClr val="273239"/>
                </a:solidFill>
                <a:effectLst/>
                <a:highlight>
                  <a:srgbClr val="FFFFFF"/>
                </a:highlight>
                <a:latin typeface="Aptos" panose="020B0004020202020204" pitchFamily="34" charset="0"/>
              </a:rPr>
              <a:t>Solution.</a:t>
            </a:r>
            <a:r>
              <a:rPr lang="en-US" b="0" i="0" dirty="0">
                <a:solidFill>
                  <a:srgbClr val="273239"/>
                </a:solidFill>
                <a:effectLst/>
                <a:highlight>
                  <a:srgbClr val="FFFFFF"/>
                </a:highlight>
                <a:latin typeface="Aptos" panose="020B0004020202020204" pitchFamily="34" charset="0"/>
              </a:rPr>
              <a:t> The equivalent search tree for the above graph is as follows. As BFS traverses the tree “shallowest node first”, it would always pick the shallower branch until it reaches the solution (or it runs out of nodes, and goes to the next branch). The traversal is shown in blue arrows. </a:t>
            </a:r>
            <a:endParaRPr lang="en-SG" dirty="0">
              <a:latin typeface="Aptos" panose="020B0004020202020204" pitchFamily="34" charset="0"/>
            </a:endParaRPr>
          </a:p>
        </p:txBody>
      </p:sp>
      <p:pic>
        <p:nvPicPr>
          <p:cNvPr id="5122" name="Picture 2" descr="BFS solution">
            <a:extLst>
              <a:ext uri="{FF2B5EF4-FFF2-40B4-BE49-F238E27FC236}">
                <a16:creationId xmlns:a16="http://schemas.microsoft.com/office/drawing/2014/main" id="{12986AE8-9CCE-A790-128A-38008B423C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5609" y="1183818"/>
            <a:ext cx="5162550" cy="4886325"/>
          </a:xfrm>
          <a:prstGeom prst="rect">
            <a:avLst/>
          </a:prstGeom>
          <a:solidFill>
            <a:schemeClr val="bg1"/>
          </a:solidFill>
        </p:spPr>
      </p:pic>
      <p:sp>
        <p:nvSpPr>
          <p:cNvPr id="2" name="TextBox 1">
            <a:extLst>
              <a:ext uri="{FF2B5EF4-FFF2-40B4-BE49-F238E27FC236}">
                <a16:creationId xmlns:a16="http://schemas.microsoft.com/office/drawing/2014/main" id="{13C17D50-FE36-26F5-EE8B-D31CB2589DB1}"/>
              </a:ext>
            </a:extLst>
          </p:cNvPr>
          <p:cNvSpPr txBox="1"/>
          <p:nvPr/>
        </p:nvSpPr>
        <p:spPr>
          <a:xfrm>
            <a:off x="664225" y="1415976"/>
            <a:ext cx="6189062" cy="923330"/>
          </a:xfrm>
          <a:prstGeom prst="rect">
            <a:avLst/>
          </a:prstGeom>
          <a:solidFill>
            <a:schemeClr val="accent2">
              <a:lumMod val="20000"/>
              <a:lumOff val="80000"/>
            </a:schemeClr>
          </a:solidFill>
        </p:spPr>
        <p:txBody>
          <a:bodyPr wrap="square" rtlCol="0">
            <a:spAutoFit/>
          </a:bodyPr>
          <a:lstStyle/>
          <a:p>
            <a:r>
              <a:rPr lang="en-SG" b="1" dirty="0">
                <a:sym typeface="Wingdings" panose="05000000000000000000" pitchFamily="2" charset="2"/>
              </a:rPr>
              <a:t>Visit S </a:t>
            </a:r>
          </a:p>
          <a:p>
            <a:r>
              <a:rPr lang="en-SG" dirty="0">
                <a:sym typeface="Wingdings" panose="05000000000000000000" pitchFamily="2" charset="2"/>
              </a:rPr>
              <a:t>Delete S from the Queue</a:t>
            </a:r>
          </a:p>
          <a:p>
            <a:r>
              <a:rPr lang="en-SG" dirty="0">
                <a:sym typeface="Wingdings" panose="05000000000000000000" pitchFamily="2" charset="2"/>
              </a:rPr>
              <a:t>Insert at the last, Nodes connected with S</a:t>
            </a:r>
          </a:p>
        </p:txBody>
      </p:sp>
      <p:graphicFrame>
        <p:nvGraphicFramePr>
          <p:cNvPr id="6" name="Table 5">
            <a:extLst>
              <a:ext uri="{FF2B5EF4-FFF2-40B4-BE49-F238E27FC236}">
                <a16:creationId xmlns:a16="http://schemas.microsoft.com/office/drawing/2014/main" id="{9D50FD9D-4FD9-FB26-5422-C8944C649C14}"/>
              </a:ext>
            </a:extLst>
          </p:cNvPr>
          <p:cNvGraphicFramePr>
            <a:graphicFrameLocks noGrp="1"/>
          </p:cNvGraphicFramePr>
          <p:nvPr>
            <p:extLst>
              <p:ext uri="{D42A27DB-BD31-4B8C-83A1-F6EECF244321}">
                <p14:modId xmlns:p14="http://schemas.microsoft.com/office/powerpoint/2010/main" val="2540684695"/>
              </p:ext>
            </p:extLst>
          </p:nvPr>
        </p:nvGraphicFramePr>
        <p:xfrm>
          <a:off x="664226" y="2795140"/>
          <a:ext cx="2332755" cy="370840"/>
        </p:xfrm>
        <a:graphic>
          <a:graphicData uri="http://schemas.openxmlformats.org/drawingml/2006/table">
            <a:tbl>
              <a:tblPr firstRow="1" bandRow="1">
                <a:tableStyleId>{5940675A-B579-460E-94D1-54222C63F5DA}</a:tableStyleId>
              </a:tblPr>
              <a:tblGrid>
                <a:gridCol w="777585">
                  <a:extLst>
                    <a:ext uri="{9D8B030D-6E8A-4147-A177-3AD203B41FA5}">
                      <a16:colId xmlns:a16="http://schemas.microsoft.com/office/drawing/2014/main" val="2652864347"/>
                    </a:ext>
                  </a:extLst>
                </a:gridCol>
                <a:gridCol w="777585">
                  <a:extLst>
                    <a:ext uri="{9D8B030D-6E8A-4147-A177-3AD203B41FA5}">
                      <a16:colId xmlns:a16="http://schemas.microsoft.com/office/drawing/2014/main" val="883007699"/>
                    </a:ext>
                  </a:extLst>
                </a:gridCol>
                <a:gridCol w="777585">
                  <a:extLst>
                    <a:ext uri="{9D8B030D-6E8A-4147-A177-3AD203B41FA5}">
                      <a16:colId xmlns:a16="http://schemas.microsoft.com/office/drawing/2014/main" val="1491469732"/>
                    </a:ext>
                  </a:extLst>
                </a:gridCol>
              </a:tblGrid>
              <a:tr h="370840">
                <a:tc>
                  <a:txBody>
                    <a:bodyPr/>
                    <a:lstStyle/>
                    <a:p>
                      <a:r>
                        <a:rPr lang="en-SG" dirty="0"/>
                        <a:t>S</a:t>
                      </a:r>
                    </a:p>
                  </a:txBody>
                  <a:tcPr/>
                </a:tc>
                <a:tc>
                  <a:txBody>
                    <a:bodyPr/>
                    <a:lstStyle/>
                    <a:p>
                      <a:endParaRPr lang="en-SG"/>
                    </a:p>
                  </a:txBody>
                  <a:tcPr/>
                </a:tc>
                <a:tc>
                  <a:txBody>
                    <a:bodyPr/>
                    <a:lstStyle/>
                    <a:p>
                      <a:endParaRPr lang="en-SG" dirty="0"/>
                    </a:p>
                  </a:txBody>
                  <a:tcPr/>
                </a:tc>
                <a:extLst>
                  <a:ext uri="{0D108BD9-81ED-4DB2-BD59-A6C34878D82A}">
                    <a16:rowId xmlns:a16="http://schemas.microsoft.com/office/drawing/2014/main" val="284668893"/>
                  </a:ext>
                </a:extLst>
              </a:tr>
            </a:tbl>
          </a:graphicData>
        </a:graphic>
      </p:graphicFrame>
      <p:graphicFrame>
        <p:nvGraphicFramePr>
          <p:cNvPr id="7" name="Table 6">
            <a:extLst>
              <a:ext uri="{FF2B5EF4-FFF2-40B4-BE49-F238E27FC236}">
                <a16:creationId xmlns:a16="http://schemas.microsoft.com/office/drawing/2014/main" id="{0D304DE6-FD66-9516-6460-8346FB5ED62D}"/>
              </a:ext>
            </a:extLst>
          </p:cNvPr>
          <p:cNvGraphicFramePr>
            <a:graphicFrameLocks noGrp="1"/>
          </p:cNvGraphicFramePr>
          <p:nvPr>
            <p:extLst>
              <p:ext uri="{D42A27DB-BD31-4B8C-83A1-F6EECF244321}">
                <p14:modId xmlns:p14="http://schemas.microsoft.com/office/powerpoint/2010/main" val="2425339496"/>
              </p:ext>
            </p:extLst>
          </p:nvPr>
        </p:nvGraphicFramePr>
        <p:xfrm>
          <a:off x="664226" y="3577817"/>
          <a:ext cx="2332755" cy="365760"/>
        </p:xfrm>
        <a:graphic>
          <a:graphicData uri="http://schemas.openxmlformats.org/drawingml/2006/table">
            <a:tbl>
              <a:tblPr firstRow="1" bandRow="1">
                <a:tableStyleId>{5940675A-B579-460E-94D1-54222C63F5DA}</a:tableStyleId>
              </a:tblPr>
              <a:tblGrid>
                <a:gridCol w="777585">
                  <a:extLst>
                    <a:ext uri="{9D8B030D-6E8A-4147-A177-3AD203B41FA5}">
                      <a16:colId xmlns:a16="http://schemas.microsoft.com/office/drawing/2014/main" val="2652864347"/>
                    </a:ext>
                  </a:extLst>
                </a:gridCol>
                <a:gridCol w="777585">
                  <a:extLst>
                    <a:ext uri="{9D8B030D-6E8A-4147-A177-3AD203B41FA5}">
                      <a16:colId xmlns:a16="http://schemas.microsoft.com/office/drawing/2014/main" val="883007699"/>
                    </a:ext>
                  </a:extLst>
                </a:gridCol>
                <a:gridCol w="777585">
                  <a:extLst>
                    <a:ext uri="{9D8B030D-6E8A-4147-A177-3AD203B41FA5}">
                      <a16:colId xmlns:a16="http://schemas.microsoft.com/office/drawing/2014/main" val="1491469732"/>
                    </a:ext>
                  </a:extLst>
                </a:gridCol>
              </a:tblGrid>
              <a:tr h="320316">
                <a:tc>
                  <a:txBody>
                    <a:bodyPr/>
                    <a:lstStyle/>
                    <a:p>
                      <a:r>
                        <a:rPr lang="en-SG" dirty="0"/>
                        <a:t>A</a:t>
                      </a:r>
                    </a:p>
                  </a:txBody>
                  <a:tcPr/>
                </a:tc>
                <a:tc>
                  <a:txBody>
                    <a:bodyPr/>
                    <a:lstStyle/>
                    <a:p>
                      <a:r>
                        <a:rPr lang="en-SG" dirty="0"/>
                        <a:t>D</a:t>
                      </a:r>
                    </a:p>
                  </a:txBody>
                  <a:tcPr/>
                </a:tc>
                <a:tc>
                  <a:txBody>
                    <a:bodyPr/>
                    <a:lstStyle/>
                    <a:p>
                      <a:endParaRPr lang="en-SG" dirty="0"/>
                    </a:p>
                  </a:txBody>
                  <a:tcPr/>
                </a:tc>
                <a:extLst>
                  <a:ext uri="{0D108BD9-81ED-4DB2-BD59-A6C34878D82A}">
                    <a16:rowId xmlns:a16="http://schemas.microsoft.com/office/drawing/2014/main" val="284668893"/>
                  </a:ext>
                </a:extLst>
              </a:tr>
            </a:tbl>
          </a:graphicData>
        </a:graphic>
      </p:graphicFrame>
      <p:graphicFrame>
        <p:nvGraphicFramePr>
          <p:cNvPr id="8" name="Table 7">
            <a:extLst>
              <a:ext uri="{FF2B5EF4-FFF2-40B4-BE49-F238E27FC236}">
                <a16:creationId xmlns:a16="http://schemas.microsoft.com/office/drawing/2014/main" id="{67FEB202-95CA-1E51-658C-180227B0C8F3}"/>
              </a:ext>
            </a:extLst>
          </p:cNvPr>
          <p:cNvGraphicFramePr>
            <a:graphicFrameLocks noGrp="1"/>
          </p:cNvGraphicFramePr>
          <p:nvPr>
            <p:extLst>
              <p:ext uri="{D42A27DB-BD31-4B8C-83A1-F6EECF244321}">
                <p14:modId xmlns:p14="http://schemas.microsoft.com/office/powerpoint/2010/main" val="1566193541"/>
              </p:ext>
            </p:extLst>
          </p:nvPr>
        </p:nvGraphicFramePr>
        <p:xfrm>
          <a:off x="664225" y="4288507"/>
          <a:ext cx="2332755" cy="370840"/>
        </p:xfrm>
        <a:graphic>
          <a:graphicData uri="http://schemas.openxmlformats.org/drawingml/2006/table">
            <a:tbl>
              <a:tblPr firstRow="1" bandRow="1">
                <a:tableStyleId>{5940675A-B579-460E-94D1-54222C63F5DA}</a:tableStyleId>
              </a:tblPr>
              <a:tblGrid>
                <a:gridCol w="777585">
                  <a:extLst>
                    <a:ext uri="{9D8B030D-6E8A-4147-A177-3AD203B41FA5}">
                      <a16:colId xmlns:a16="http://schemas.microsoft.com/office/drawing/2014/main" val="2652864347"/>
                    </a:ext>
                  </a:extLst>
                </a:gridCol>
                <a:gridCol w="777585">
                  <a:extLst>
                    <a:ext uri="{9D8B030D-6E8A-4147-A177-3AD203B41FA5}">
                      <a16:colId xmlns:a16="http://schemas.microsoft.com/office/drawing/2014/main" val="883007699"/>
                    </a:ext>
                  </a:extLst>
                </a:gridCol>
                <a:gridCol w="777585">
                  <a:extLst>
                    <a:ext uri="{9D8B030D-6E8A-4147-A177-3AD203B41FA5}">
                      <a16:colId xmlns:a16="http://schemas.microsoft.com/office/drawing/2014/main" val="1491469732"/>
                    </a:ext>
                  </a:extLst>
                </a:gridCol>
              </a:tblGrid>
              <a:tr h="370840">
                <a:tc>
                  <a:txBody>
                    <a:bodyPr/>
                    <a:lstStyle/>
                    <a:p>
                      <a:r>
                        <a:rPr lang="en-SG" dirty="0"/>
                        <a:t>D</a:t>
                      </a:r>
                    </a:p>
                  </a:txBody>
                  <a:tcPr/>
                </a:tc>
                <a:tc>
                  <a:txBody>
                    <a:bodyPr/>
                    <a:lstStyle/>
                    <a:p>
                      <a:r>
                        <a:rPr lang="en-SG" dirty="0"/>
                        <a:t>B</a:t>
                      </a:r>
                    </a:p>
                  </a:txBody>
                  <a:tcPr/>
                </a:tc>
                <a:tc>
                  <a:txBody>
                    <a:bodyPr/>
                    <a:lstStyle/>
                    <a:p>
                      <a:endParaRPr lang="en-SG" dirty="0"/>
                    </a:p>
                  </a:txBody>
                  <a:tcPr/>
                </a:tc>
                <a:extLst>
                  <a:ext uri="{0D108BD9-81ED-4DB2-BD59-A6C34878D82A}">
                    <a16:rowId xmlns:a16="http://schemas.microsoft.com/office/drawing/2014/main" val="284668893"/>
                  </a:ext>
                </a:extLst>
              </a:tr>
            </a:tbl>
          </a:graphicData>
        </a:graphic>
      </p:graphicFrame>
      <p:graphicFrame>
        <p:nvGraphicFramePr>
          <p:cNvPr id="9" name="Table 8">
            <a:extLst>
              <a:ext uri="{FF2B5EF4-FFF2-40B4-BE49-F238E27FC236}">
                <a16:creationId xmlns:a16="http://schemas.microsoft.com/office/drawing/2014/main" id="{32EE2E8A-25A4-E4AC-423F-9F5C9C77D0D9}"/>
              </a:ext>
            </a:extLst>
          </p:cNvPr>
          <p:cNvGraphicFramePr>
            <a:graphicFrameLocks noGrp="1"/>
          </p:cNvGraphicFramePr>
          <p:nvPr>
            <p:extLst>
              <p:ext uri="{D42A27DB-BD31-4B8C-83A1-F6EECF244321}">
                <p14:modId xmlns:p14="http://schemas.microsoft.com/office/powerpoint/2010/main" val="1678927916"/>
              </p:ext>
            </p:extLst>
          </p:nvPr>
        </p:nvGraphicFramePr>
        <p:xfrm>
          <a:off x="664225" y="5071184"/>
          <a:ext cx="2332755" cy="370840"/>
        </p:xfrm>
        <a:graphic>
          <a:graphicData uri="http://schemas.openxmlformats.org/drawingml/2006/table">
            <a:tbl>
              <a:tblPr firstRow="1" bandRow="1">
                <a:tableStyleId>{5940675A-B579-460E-94D1-54222C63F5DA}</a:tableStyleId>
              </a:tblPr>
              <a:tblGrid>
                <a:gridCol w="777585">
                  <a:extLst>
                    <a:ext uri="{9D8B030D-6E8A-4147-A177-3AD203B41FA5}">
                      <a16:colId xmlns:a16="http://schemas.microsoft.com/office/drawing/2014/main" val="2652864347"/>
                    </a:ext>
                  </a:extLst>
                </a:gridCol>
                <a:gridCol w="777585">
                  <a:extLst>
                    <a:ext uri="{9D8B030D-6E8A-4147-A177-3AD203B41FA5}">
                      <a16:colId xmlns:a16="http://schemas.microsoft.com/office/drawing/2014/main" val="883007699"/>
                    </a:ext>
                  </a:extLst>
                </a:gridCol>
                <a:gridCol w="777585">
                  <a:extLst>
                    <a:ext uri="{9D8B030D-6E8A-4147-A177-3AD203B41FA5}">
                      <a16:colId xmlns:a16="http://schemas.microsoft.com/office/drawing/2014/main" val="1491469732"/>
                    </a:ext>
                  </a:extLst>
                </a:gridCol>
              </a:tblGrid>
              <a:tr h="370840">
                <a:tc>
                  <a:txBody>
                    <a:bodyPr/>
                    <a:lstStyle/>
                    <a:p>
                      <a:r>
                        <a:rPr lang="en-SG" dirty="0"/>
                        <a:t>B</a:t>
                      </a:r>
                    </a:p>
                  </a:txBody>
                  <a:tcPr/>
                </a:tc>
                <a:tc>
                  <a:txBody>
                    <a:bodyPr/>
                    <a:lstStyle/>
                    <a:p>
                      <a:r>
                        <a:rPr lang="en-SG" dirty="0"/>
                        <a:t>G</a:t>
                      </a:r>
                    </a:p>
                  </a:txBody>
                  <a:tcPr/>
                </a:tc>
                <a:tc>
                  <a:txBody>
                    <a:bodyPr/>
                    <a:lstStyle/>
                    <a:p>
                      <a:endParaRPr lang="en-SG" dirty="0"/>
                    </a:p>
                  </a:txBody>
                  <a:tcPr/>
                </a:tc>
                <a:extLst>
                  <a:ext uri="{0D108BD9-81ED-4DB2-BD59-A6C34878D82A}">
                    <a16:rowId xmlns:a16="http://schemas.microsoft.com/office/drawing/2014/main" val="284668893"/>
                  </a:ext>
                </a:extLst>
              </a:tr>
            </a:tbl>
          </a:graphicData>
        </a:graphic>
      </p:graphicFrame>
      <p:graphicFrame>
        <p:nvGraphicFramePr>
          <p:cNvPr id="10" name="Table 9">
            <a:extLst>
              <a:ext uri="{FF2B5EF4-FFF2-40B4-BE49-F238E27FC236}">
                <a16:creationId xmlns:a16="http://schemas.microsoft.com/office/drawing/2014/main" id="{4988F5E0-D205-0AE4-CD8D-B1C8F6D0BC48}"/>
              </a:ext>
            </a:extLst>
          </p:cNvPr>
          <p:cNvGraphicFramePr>
            <a:graphicFrameLocks noGrp="1"/>
          </p:cNvGraphicFramePr>
          <p:nvPr>
            <p:extLst>
              <p:ext uri="{D42A27DB-BD31-4B8C-83A1-F6EECF244321}">
                <p14:modId xmlns:p14="http://schemas.microsoft.com/office/powerpoint/2010/main" val="3974843738"/>
              </p:ext>
            </p:extLst>
          </p:nvPr>
        </p:nvGraphicFramePr>
        <p:xfrm>
          <a:off x="664225" y="5853861"/>
          <a:ext cx="2332755" cy="370840"/>
        </p:xfrm>
        <a:graphic>
          <a:graphicData uri="http://schemas.openxmlformats.org/drawingml/2006/table">
            <a:tbl>
              <a:tblPr firstRow="1" bandRow="1">
                <a:tableStyleId>{5940675A-B579-460E-94D1-54222C63F5DA}</a:tableStyleId>
              </a:tblPr>
              <a:tblGrid>
                <a:gridCol w="777585">
                  <a:extLst>
                    <a:ext uri="{9D8B030D-6E8A-4147-A177-3AD203B41FA5}">
                      <a16:colId xmlns:a16="http://schemas.microsoft.com/office/drawing/2014/main" val="2652864347"/>
                    </a:ext>
                  </a:extLst>
                </a:gridCol>
                <a:gridCol w="777585">
                  <a:extLst>
                    <a:ext uri="{9D8B030D-6E8A-4147-A177-3AD203B41FA5}">
                      <a16:colId xmlns:a16="http://schemas.microsoft.com/office/drawing/2014/main" val="883007699"/>
                    </a:ext>
                  </a:extLst>
                </a:gridCol>
                <a:gridCol w="777585">
                  <a:extLst>
                    <a:ext uri="{9D8B030D-6E8A-4147-A177-3AD203B41FA5}">
                      <a16:colId xmlns:a16="http://schemas.microsoft.com/office/drawing/2014/main" val="1491469732"/>
                    </a:ext>
                  </a:extLst>
                </a:gridCol>
              </a:tblGrid>
              <a:tr h="370840">
                <a:tc>
                  <a:txBody>
                    <a:bodyPr/>
                    <a:lstStyle/>
                    <a:p>
                      <a:r>
                        <a:rPr lang="en-SG" dirty="0"/>
                        <a:t>G</a:t>
                      </a:r>
                    </a:p>
                  </a:txBody>
                  <a:tcPr/>
                </a:tc>
                <a:tc>
                  <a:txBody>
                    <a:bodyPr/>
                    <a:lstStyle/>
                    <a:p>
                      <a:r>
                        <a:rPr lang="en-SG" dirty="0"/>
                        <a:t>C</a:t>
                      </a:r>
                    </a:p>
                  </a:txBody>
                  <a:tcPr/>
                </a:tc>
                <a:tc>
                  <a:txBody>
                    <a:bodyPr/>
                    <a:lstStyle/>
                    <a:p>
                      <a:endParaRPr lang="en-SG" dirty="0"/>
                    </a:p>
                  </a:txBody>
                  <a:tcPr/>
                </a:tc>
                <a:extLst>
                  <a:ext uri="{0D108BD9-81ED-4DB2-BD59-A6C34878D82A}">
                    <a16:rowId xmlns:a16="http://schemas.microsoft.com/office/drawing/2014/main" val="284668893"/>
                  </a:ext>
                </a:extLst>
              </a:tr>
            </a:tbl>
          </a:graphicData>
        </a:graphic>
      </p:graphicFrame>
      <p:sp>
        <p:nvSpPr>
          <p:cNvPr id="11" name="Arc 10">
            <a:extLst>
              <a:ext uri="{FF2B5EF4-FFF2-40B4-BE49-F238E27FC236}">
                <a16:creationId xmlns:a16="http://schemas.microsoft.com/office/drawing/2014/main" id="{B0D49D99-07F8-324D-E805-FAAFFBDF0DC7}"/>
              </a:ext>
            </a:extLst>
          </p:cNvPr>
          <p:cNvSpPr/>
          <p:nvPr/>
        </p:nvSpPr>
        <p:spPr>
          <a:xfrm>
            <a:off x="2681182" y="3784189"/>
            <a:ext cx="631596" cy="678730"/>
          </a:xfrm>
          <a:prstGeom prst="arc">
            <a:avLst>
              <a:gd name="adj1" fmla="val 16200000"/>
              <a:gd name="adj2" fmla="val 5314073"/>
            </a:avLst>
          </a:prstGeom>
          <a:ln w="9525" cap="flat" cmpd="sng" algn="ctr">
            <a:solidFill>
              <a:schemeClr val="tx1">
                <a:lumMod val="95000"/>
                <a:lumOff val="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SG"/>
          </a:p>
        </p:txBody>
      </p:sp>
      <p:sp>
        <p:nvSpPr>
          <p:cNvPr id="12" name="Arc 11">
            <a:extLst>
              <a:ext uri="{FF2B5EF4-FFF2-40B4-BE49-F238E27FC236}">
                <a16:creationId xmlns:a16="http://schemas.microsoft.com/office/drawing/2014/main" id="{DA930882-38D7-FB70-4720-F65B572CFA0E}"/>
              </a:ext>
            </a:extLst>
          </p:cNvPr>
          <p:cNvSpPr/>
          <p:nvPr/>
        </p:nvSpPr>
        <p:spPr>
          <a:xfrm>
            <a:off x="2681182" y="2948251"/>
            <a:ext cx="631596" cy="678730"/>
          </a:xfrm>
          <a:prstGeom prst="arc">
            <a:avLst>
              <a:gd name="adj1" fmla="val 16200000"/>
              <a:gd name="adj2" fmla="val 5314073"/>
            </a:avLst>
          </a:prstGeom>
          <a:ln w="9525" cap="flat" cmpd="sng" algn="ctr">
            <a:solidFill>
              <a:schemeClr val="tx1">
                <a:lumMod val="95000"/>
                <a:lumOff val="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SG"/>
          </a:p>
        </p:txBody>
      </p:sp>
      <p:sp>
        <p:nvSpPr>
          <p:cNvPr id="13" name="Arc 12">
            <a:extLst>
              <a:ext uri="{FF2B5EF4-FFF2-40B4-BE49-F238E27FC236}">
                <a16:creationId xmlns:a16="http://schemas.microsoft.com/office/drawing/2014/main" id="{AC620619-DCC7-A84E-96BD-C5CF6EF15619}"/>
              </a:ext>
            </a:extLst>
          </p:cNvPr>
          <p:cNvSpPr/>
          <p:nvPr/>
        </p:nvSpPr>
        <p:spPr>
          <a:xfrm>
            <a:off x="2681182" y="4577874"/>
            <a:ext cx="631596" cy="678730"/>
          </a:xfrm>
          <a:prstGeom prst="arc">
            <a:avLst>
              <a:gd name="adj1" fmla="val 16200000"/>
              <a:gd name="adj2" fmla="val 5314073"/>
            </a:avLst>
          </a:prstGeom>
          <a:ln w="9525" cap="flat" cmpd="sng" algn="ctr">
            <a:solidFill>
              <a:schemeClr val="tx1">
                <a:lumMod val="95000"/>
                <a:lumOff val="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SG"/>
          </a:p>
        </p:txBody>
      </p:sp>
      <p:sp>
        <p:nvSpPr>
          <p:cNvPr id="14" name="Arc 13">
            <a:extLst>
              <a:ext uri="{FF2B5EF4-FFF2-40B4-BE49-F238E27FC236}">
                <a16:creationId xmlns:a16="http://schemas.microsoft.com/office/drawing/2014/main" id="{2CFB8E26-ABAE-4153-47A4-DD477A852B68}"/>
              </a:ext>
            </a:extLst>
          </p:cNvPr>
          <p:cNvSpPr/>
          <p:nvPr/>
        </p:nvSpPr>
        <p:spPr>
          <a:xfrm>
            <a:off x="2681182" y="5372841"/>
            <a:ext cx="631596" cy="678730"/>
          </a:xfrm>
          <a:prstGeom prst="arc">
            <a:avLst>
              <a:gd name="adj1" fmla="val 16200000"/>
              <a:gd name="adj2" fmla="val 5314073"/>
            </a:avLst>
          </a:prstGeom>
          <a:ln w="9525" cap="flat" cmpd="sng" algn="ctr">
            <a:solidFill>
              <a:schemeClr val="tx1">
                <a:lumMod val="95000"/>
                <a:lumOff val="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2348274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3855565-6E0B-AAAC-E4D1-34614FBB0CEE}"/>
              </a:ext>
            </a:extLst>
          </p:cNvPr>
          <p:cNvSpPr txBox="1"/>
          <p:nvPr/>
        </p:nvSpPr>
        <p:spPr>
          <a:xfrm>
            <a:off x="129540" y="132740"/>
            <a:ext cx="11932920" cy="1631216"/>
          </a:xfrm>
          <a:prstGeom prst="rect">
            <a:avLst/>
          </a:prstGeom>
          <a:solidFill>
            <a:schemeClr val="bg1"/>
          </a:solidFill>
        </p:spPr>
        <p:txBody>
          <a:bodyPr wrap="square">
            <a:spAutoFit/>
          </a:bodyPr>
          <a:lstStyle/>
          <a:p>
            <a:pPr algn="just"/>
            <a:r>
              <a:rPr lang="en-US" sz="2000" b="1" i="0" u="sng" dirty="0">
                <a:solidFill>
                  <a:schemeClr val="tx1">
                    <a:lumMod val="95000"/>
                    <a:lumOff val="5000"/>
                  </a:schemeClr>
                </a:solidFill>
                <a:effectLst/>
                <a:highlight>
                  <a:srgbClr val="FFFFFF"/>
                </a:highlight>
                <a:latin typeface="Aptos" panose="020B0004020202020204" pitchFamily="34" charset="0"/>
              </a:rPr>
              <a:t>Example-2:</a:t>
            </a:r>
          </a:p>
          <a:p>
            <a:pPr algn="just"/>
            <a:r>
              <a:rPr lang="en-US" sz="2000" b="0" i="0" dirty="0">
                <a:solidFill>
                  <a:schemeClr val="tx1">
                    <a:lumMod val="95000"/>
                    <a:lumOff val="5000"/>
                  </a:schemeClr>
                </a:solidFill>
                <a:effectLst/>
                <a:highlight>
                  <a:srgbClr val="FFFFFF"/>
                </a:highlight>
                <a:latin typeface="Aptos" panose="020B0004020202020204" pitchFamily="34" charset="0"/>
              </a:rPr>
              <a:t>In the below tree structure, we have shown the traversing of the tree using BFS algorithm from the root node S to goal node K. BFS search algorithm traverse in layers, so it will follow the path which is shown by the dotted arrow, and the traversed path will be:</a:t>
            </a:r>
          </a:p>
          <a:p>
            <a:pPr algn="just">
              <a:buFont typeface="+mj-lt"/>
              <a:buAutoNum type="arabicPeriod"/>
            </a:pPr>
            <a:r>
              <a:rPr lang="en-US" sz="2000" b="0" i="0" dirty="0">
                <a:solidFill>
                  <a:schemeClr val="tx1">
                    <a:lumMod val="95000"/>
                    <a:lumOff val="5000"/>
                  </a:schemeClr>
                </a:solidFill>
                <a:effectLst/>
                <a:latin typeface="Aptos" panose="020B0004020202020204" pitchFamily="34" charset="0"/>
              </a:rPr>
              <a:t>S---&gt; A---&gt;B----&gt;C---&gt;D----&gt;G---&gt;H---&gt;E----&gt;F----&gt;I----&gt;K  </a:t>
            </a:r>
          </a:p>
        </p:txBody>
      </p:sp>
      <p:pic>
        <p:nvPicPr>
          <p:cNvPr id="6146" name="Picture 2" descr="Uninformed Search Algorithms">
            <a:extLst>
              <a:ext uri="{FF2B5EF4-FFF2-40B4-BE49-F238E27FC236}">
                <a16:creationId xmlns:a16="http://schemas.microsoft.com/office/drawing/2014/main" id="{7D6061DD-2E2F-1F3A-877F-22CA02ABC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0800" y="1763956"/>
            <a:ext cx="6201660" cy="49613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11BF013-E997-CBF5-E537-BA64D13052C1}"/>
              </a:ext>
            </a:extLst>
          </p:cNvPr>
          <p:cNvSpPr txBox="1"/>
          <p:nvPr/>
        </p:nvSpPr>
        <p:spPr>
          <a:xfrm>
            <a:off x="236809" y="2104436"/>
            <a:ext cx="5023347" cy="3970318"/>
          </a:xfrm>
          <a:prstGeom prst="rect">
            <a:avLst/>
          </a:prstGeom>
          <a:solidFill>
            <a:schemeClr val="accent2">
              <a:lumMod val="20000"/>
              <a:lumOff val="80000"/>
            </a:schemeClr>
          </a:solidFill>
        </p:spPr>
        <p:txBody>
          <a:bodyPr wrap="square">
            <a:spAutoFit/>
          </a:bodyPr>
          <a:lstStyle/>
          <a:p>
            <a:pPr algn="just"/>
            <a:r>
              <a:rPr lang="en-US" b="1" dirty="0">
                <a:effectLst/>
                <a:latin typeface="Aptos" panose="020B0004020202020204" pitchFamily="34" charset="0"/>
              </a:rPr>
              <a:t>Time Complexity:</a:t>
            </a:r>
            <a:r>
              <a:rPr lang="en-US" dirty="0">
                <a:latin typeface="Aptos" panose="020B0004020202020204" pitchFamily="34" charset="0"/>
              </a:rPr>
              <a:t> Time Complexity of BFS algorithm can be obtained by the number of nodes traversed in BFS until the shallowest Node. Where the d= depth of shallowest solution and b is a node at every state.</a:t>
            </a:r>
          </a:p>
          <a:p>
            <a:pPr algn="just"/>
            <a:r>
              <a:rPr lang="en-US" b="1" dirty="0">
                <a:effectLst/>
                <a:latin typeface="Aptos" panose="020B0004020202020204" pitchFamily="34" charset="0"/>
              </a:rPr>
              <a:t>T (b) = 1+b</a:t>
            </a:r>
            <a:r>
              <a:rPr lang="en-US" b="1" baseline="30000" dirty="0">
                <a:effectLst/>
                <a:latin typeface="Aptos" panose="020B0004020202020204" pitchFamily="34" charset="0"/>
              </a:rPr>
              <a:t>2</a:t>
            </a:r>
            <a:r>
              <a:rPr lang="en-US" b="1" dirty="0">
                <a:effectLst/>
                <a:latin typeface="Aptos" panose="020B0004020202020204" pitchFamily="34" charset="0"/>
              </a:rPr>
              <a:t>+b</a:t>
            </a:r>
            <a:r>
              <a:rPr lang="en-US" b="1" baseline="30000" dirty="0">
                <a:effectLst/>
                <a:latin typeface="Aptos" panose="020B0004020202020204" pitchFamily="34" charset="0"/>
              </a:rPr>
              <a:t>3</a:t>
            </a:r>
            <a:r>
              <a:rPr lang="en-US" b="1" dirty="0">
                <a:effectLst/>
                <a:latin typeface="Aptos" panose="020B0004020202020204" pitchFamily="34" charset="0"/>
              </a:rPr>
              <a:t>+.......+ b</a:t>
            </a:r>
            <a:r>
              <a:rPr lang="en-US" b="1" baseline="30000" dirty="0">
                <a:effectLst/>
                <a:latin typeface="Aptos" panose="020B0004020202020204" pitchFamily="34" charset="0"/>
              </a:rPr>
              <a:t>d</a:t>
            </a:r>
            <a:r>
              <a:rPr lang="en-US" b="1" dirty="0">
                <a:effectLst/>
                <a:latin typeface="Aptos" panose="020B0004020202020204" pitchFamily="34" charset="0"/>
              </a:rPr>
              <a:t>= O (b</a:t>
            </a:r>
            <a:r>
              <a:rPr lang="en-US" b="1" baseline="30000" dirty="0">
                <a:effectLst/>
                <a:latin typeface="Aptos" panose="020B0004020202020204" pitchFamily="34" charset="0"/>
              </a:rPr>
              <a:t>d</a:t>
            </a:r>
            <a:r>
              <a:rPr lang="en-US" b="1" dirty="0">
                <a:effectLst/>
                <a:latin typeface="Aptos" panose="020B0004020202020204" pitchFamily="34" charset="0"/>
              </a:rPr>
              <a:t>)</a:t>
            </a:r>
            <a:endParaRPr lang="en-US" dirty="0">
              <a:latin typeface="Aptos" panose="020B0004020202020204" pitchFamily="34" charset="0"/>
            </a:endParaRPr>
          </a:p>
          <a:p>
            <a:pPr algn="just"/>
            <a:r>
              <a:rPr lang="en-US" b="1" dirty="0">
                <a:effectLst/>
                <a:latin typeface="Aptos" panose="020B0004020202020204" pitchFamily="34" charset="0"/>
              </a:rPr>
              <a:t>Space Complexity:</a:t>
            </a:r>
            <a:r>
              <a:rPr lang="en-US" dirty="0">
                <a:latin typeface="Aptos" panose="020B0004020202020204" pitchFamily="34" charset="0"/>
              </a:rPr>
              <a:t> Space complexity of BFS algorithm is given by the Memory size of frontier which is O(b</a:t>
            </a:r>
            <a:r>
              <a:rPr lang="en-US" baseline="30000" dirty="0">
                <a:latin typeface="Aptos" panose="020B0004020202020204" pitchFamily="34" charset="0"/>
              </a:rPr>
              <a:t>d</a:t>
            </a:r>
            <a:r>
              <a:rPr lang="en-US" dirty="0">
                <a:latin typeface="Aptos" panose="020B0004020202020204" pitchFamily="34" charset="0"/>
              </a:rPr>
              <a:t>).</a:t>
            </a:r>
          </a:p>
          <a:p>
            <a:pPr algn="just"/>
            <a:r>
              <a:rPr lang="en-US" b="1" dirty="0">
                <a:effectLst/>
                <a:latin typeface="Aptos" panose="020B0004020202020204" pitchFamily="34" charset="0"/>
              </a:rPr>
              <a:t>Completeness:</a:t>
            </a:r>
            <a:r>
              <a:rPr lang="en-US" dirty="0">
                <a:latin typeface="Aptos" panose="020B0004020202020204" pitchFamily="34" charset="0"/>
              </a:rPr>
              <a:t> BFS is complete, which means if the shallowest goal node is at some finite depth, then BFS will find a solution.</a:t>
            </a:r>
          </a:p>
          <a:p>
            <a:pPr algn="just"/>
            <a:r>
              <a:rPr lang="en-US" b="1" dirty="0">
                <a:effectLst/>
                <a:latin typeface="Aptos" panose="020B0004020202020204" pitchFamily="34" charset="0"/>
              </a:rPr>
              <a:t>Optimality:</a:t>
            </a:r>
            <a:r>
              <a:rPr lang="en-US" dirty="0">
                <a:latin typeface="Aptos" panose="020B0004020202020204" pitchFamily="34" charset="0"/>
              </a:rPr>
              <a:t> BFS is optimal if path cost is a non-decreasing function of the depth of the node.</a:t>
            </a:r>
          </a:p>
        </p:txBody>
      </p:sp>
    </p:spTree>
    <p:extLst>
      <p:ext uri="{BB962C8B-B14F-4D97-AF65-F5344CB8AC3E}">
        <p14:creationId xmlns:p14="http://schemas.microsoft.com/office/powerpoint/2010/main" val="2197519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4D0917-3982-F451-BE03-8B3A40C6A6D8}"/>
              </a:ext>
            </a:extLst>
          </p:cNvPr>
          <p:cNvPicPr>
            <a:picLocks noChangeAspect="1"/>
          </p:cNvPicPr>
          <p:nvPr/>
        </p:nvPicPr>
        <p:blipFill>
          <a:blip r:embed="rId2"/>
          <a:stretch>
            <a:fillRect/>
          </a:stretch>
        </p:blipFill>
        <p:spPr>
          <a:xfrm>
            <a:off x="1615125" y="61042"/>
            <a:ext cx="9653048" cy="6735916"/>
          </a:xfrm>
          <a:prstGeom prst="rect">
            <a:avLst/>
          </a:prstGeom>
        </p:spPr>
      </p:pic>
    </p:spTree>
    <p:extLst>
      <p:ext uri="{BB962C8B-B14F-4D97-AF65-F5344CB8AC3E}">
        <p14:creationId xmlns:p14="http://schemas.microsoft.com/office/powerpoint/2010/main" val="922298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83DFA0-2F5F-861E-BB08-640CC50C272A}"/>
              </a:ext>
            </a:extLst>
          </p:cNvPr>
          <p:cNvSpPr>
            <a:spLocks noGrp="1"/>
          </p:cNvSpPr>
          <p:nvPr>
            <p:ph idx="1"/>
          </p:nvPr>
        </p:nvSpPr>
        <p:spPr>
          <a:xfrm>
            <a:off x="169840" y="924120"/>
            <a:ext cx="6995160" cy="3255718"/>
          </a:xfrm>
        </p:spPr>
        <p:txBody>
          <a:bodyPr>
            <a:normAutofit/>
          </a:bodyPr>
          <a:lstStyle/>
          <a:p>
            <a:pPr algn="just"/>
            <a:r>
              <a:rPr lang="en-US" b="0" i="0" dirty="0">
                <a:solidFill>
                  <a:srgbClr val="333333"/>
                </a:solidFill>
                <a:effectLst/>
                <a:latin typeface="Aptos" panose="020B0004020202020204" pitchFamily="34" charset="0"/>
              </a:rPr>
              <a:t>Uniform-cost search is a searching algorithm used for traversing a weighted tree or graph. This algorithm comes into play when a different cost is available for each edge. The primary goal of the uniform-cost search is to find a path to the goal node which has the lowest cumulative cost. Uniform-cost search expands nodes according to their path costs form the root node. </a:t>
            </a:r>
          </a:p>
          <a:p>
            <a:pPr algn="just"/>
            <a:r>
              <a:rPr lang="en-US" b="0" i="0" dirty="0">
                <a:solidFill>
                  <a:srgbClr val="333333"/>
                </a:solidFill>
                <a:effectLst/>
                <a:latin typeface="Aptos" panose="020B0004020202020204" pitchFamily="34" charset="0"/>
              </a:rPr>
              <a:t>It can be used to solve any graph/tree where the optimal cost is in demand. A uniform-cost search algorithm is implemented by the priority queue. It gives maximum priority to the lowest cumulative cost. Uniform cost search is equivalent to BFS algorithm if the path cost of all edges is the same.</a:t>
            </a:r>
          </a:p>
        </p:txBody>
      </p:sp>
      <p:pic>
        <p:nvPicPr>
          <p:cNvPr id="11266" name="Picture 2" descr="Uninformed Search Algorithms">
            <a:extLst>
              <a:ext uri="{FF2B5EF4-FFF2-40B4-BE49-F238E27FC236}">
                <a16:creationId xmlns:a16="http://schemas.microsoft.com/office/drawing/2014/main" id="{4D4CF70F-1C56-C6B9-E2FD-344FE4B91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5000" y="646979"/>
            <a:ext cx="47625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25B7F5-8EA8-7D4F-A2D8-105D0FAB03E0}"/>
              </a:ext>
            </a:extLst>
          </p:cNvPr>
          <p:cNvSpPr txBox="1"/>
          <p:nvPr/>
        </p:nvSpPr>
        <p:spPr>
          <a:xfrm>
            <a:off x="312420" y="4456979"/>
            <a:ext cx="11615080" cy="2308324"/>
          </a:xfrm>
          <a:prstGeom prst="rect">
            <a:avLst/>
          </a:prstGeom>
          <a:solidFill>
            <a:schemeClr val="accent6">
              <a:lumMod val="20000"/>
              <a:lumOff val="80000"/>
            </a:schemeClr>
          </a:solidFill>
        </p:spPr>
        <p:txBody>
          <a:bodyPr wrap="square">
            <a:spAutoFit/>
          </a:bodyPr>
          <a:lstStyle/>
          <a:p>
            <a:pPr algn="just"/>
            <a:r>
              <a:rPr lang="en-US" b="1" i="0" dirty="0">
                <a:solidFill>
                  <a:srgbClr val="333333"/>
                </a:solidFill>
                <a:effectLst/>
                <a:latin typeface="Aptos" panose="020B0004020202020204" pitchFamily="34" charset="0"/>
              </a:rPr>
              <a:t>Completeness:</a:t>
            </a:r>
            <a:r>
              <a:rPr lang="en-US" dirty="0">
                <a:solidFill>
                  <a:srgbClr val="333333"/>
                </a:solidFill>
                <a:latin typeface="Aptos" panose="020B0004020202020204" pitchFamily="34" charset="0"/>
              </a:rPr>
              <a:t> </a:t>
            </a:r>
            <a:r>
              <a:rPr lang="en-US" b="0" i="0" dirty="0">
                <a:solidFill>
                  <a:srgbClr val="333333"/>
                </a:solidFill>
                <a:effectLst/>
                <a:latin typeface="Aptos" panose="020B0004020202020204" pitchFamily="34" charset="0"/>
              </a:rPr>
              <a:t>Uniform-cost search is complete, such as if there is a solution, UCS will find it.</a:t>
            </a:r>
          </a:p>
          <a:p>
            <a:pPr algn="just"/>
            <a:r>
              <a:rPr lang="en-US" b="1" i="0" dirty="0">
                <a:solidFill>
                  <a:srgbClr val="333333"/>
                </a:solidFill>
                <a:effectLst/>
                <a:latin typeface="Aptos" panose="020B0004020202020204" pitchFamily="34" charset="0"/>
              </a:rPr>
              <a:t>Time Complexity:</a:t>
            </a:r>
            <a:endParaRPr lang="en-US" b="0" i="0" dirty="0">
              <a:solidFill>
                <a:srgbClr val="333333"/>
              </a:solidFill>
              <a:effectLst/>
              <a:latin typeface="Aptos" panose="020B0004020202020204" pitchFamily="34" charset="0"/>
            </a:endParaRPr>
          </a:p>
          <a:p>
            <a:pPr algn="just"/>
            <a:r>
              <a:rPr lang="en-US" b="0" i="0" dirty="0">
                <a:solidFill>
                  <a:srgbClr val="333333"/>
                </a:solidFill>
                <a:effectLst/>
                <a:latin typeface="Aptos" panose="020B0004020202020204" pitchFamily="34" charset="0"/>
              </a:rPr>
              <a:t>Let C* </a:t>
            </a:r>
            <a:r>
              <a:rPr lang="en-US" b="1" i="0" dirty="0">
                <a:solidFill>
                  <a:srgbClr val="333333"/>
                </a:solidFill>
                <a:effectLst/>
                <a:latin typeface="Aptos" panose="020B0004020202020204" pitchFamily="34" charset="0"/>
              </a:rPr>
              <a:t>is Cost of the optimal solution</a:t>
            </a:r>
            <a:r>
              <a:rPr lang="en-US" b="0" i="0" dirty="0">
                <a:solidFill>
                  <a:srgbClr val="333333"/>
                </a:solidFill>
                <a:effectLst/>
                <a:latin typeface="Aptos" panose="020B0004020202020204" pitchFamily="34" charset="0"/>
              </a:rPr>
              <a:t>, and </a:t>
            </a:r>
            <a:r>
              <a:rPr lang="en-US" b="1" i="0" dirty="0">
                <a:solidFill>
                  <a:srgbClr val="333333"/>
                </a:solidFill>
                <a:effectLst/>
                <a:latin typeface="Aptos" panose="020B0004020202020204" pitchFamily="34" charset="0"/>
              </a:rPr>
              <a:t>ε</a:t>
            </a:r>
            <a:r>
              <a:rPr lang="en-US" b="0" i="0" dirty="0">
                <a:solidFill>
                  <a:srgbClr val="333333"/>
                </a:solidFill>
                <a:effectLst/>
                <a:latin typeface="Aptos" panose="020B0004020202020204" pitchFamily="34" charset="0"/>
              </a:rPr>
              <a:t> is each step to get closer to the goal node. Then the number of steps is = C*/ε+1. Here we have taken +1, as we start from state 0 and end to C*/ε.</a:t>
            </a:r>
          </a:p>
          <a:p>
            <a:pPr algn="just"/>
            <a:r>
              <a:rPr lang="en-US" b="0" i="0" dirty="0">
                <a:solidFill>
                  <a:srgbClr val="333333"/>
                </a:solidFill>
                <a:effectLst/>
                <a:latin typeface="Aptos" panose="020B0004020202020204" pitchFamily="34" charset="0"/>
              </a:rPr>
              <a:t>Hence, the worst-case time complexity of Uniform-cost search </a:t>
            </a:r>
            <a:r>
              <a:rPr lang="en-US" b="0" i="0" dirty="0" err="1">
                <a:solidFill>
                  <a:srgbClr val="333333"/>
                </a:solidFill>
                <a:effectLst/>
                <a:latin typeface="Aptos" panose="020B0004020202020204" pitchFamily="34" charset="0"/>
              </a:rPr>
              <a:t>is</a:t>
            </a:r>
            <a:r>
              <a:rPr lang="en-US" b="1" i="0" dirty="0" err="1">
                <a:solidFill>
                  <a:srgbClr val="333333"/>
                </a:solidFill>
                <a:effectLst/>
                <a:latin typeface="Aptos" panose="020B0004020202020204" pitchFamily="34" charset="0"/>
              </a:rPr>
              <a:t>O</a:t>
            </a:r>
            <a:r>
              <a:rPr lang="en-US" b="1" i="0" dirty="0">
                <a:solidFill>
                  <a:srgbClr val="333333"/>
                </a:solidFill>
                <a:effectLst/>
                <a:latin typeface="Aptos" panose="020B0004020202020204" pitchFamily="34" charset="0"/>
              </a:rPr>
              <a:t>(b</a:t>
            </a:r>
            <a:r>
              <a:rPr lang="en-US" b="1" i="0" baseline="30000" dirty="0">
                <a:solidFill>
                  <a:srgbClr val="333333"/>
                </a:solidFill>
                <a:effectLst/>
                <a:latin typeface="Aptos" panose="020B0004020202020204" pitchFamily="34" charset="0"/>
              </a:rPr>
              <a:t>1 + [C*/ε]</a:t>
            </a:r>
            <a:r>
              <a:rPr lang="en-US" b="1" i="0" dirty="0">
                <a:solidFill>
                  <a:srgbClr val="333333"/>
                </a:solidFill>
                <a:effectLst/>
                <a:latin typeface="Aptos" panose="020B0004020202020204" pitchFamily="34" charset="0"/>
              </a:rPr>
              <a:t>)/</a:t>
            </a:r>
            <a:r>
              <a:rPr lang="en-US" b="0" i="0" dirty="0">
                <a:solidFill>
                  <a:srgbClr val="333333"/>
                </a:solidFill>
                <a:effectLst/>
                <a:latin typeface="Aptos" panose="020B0004020202020204" pitchFamily="34" charset="0"/>
              </a:rPr>
              <a:t>.</a:t>
            </a:r>
          </a:p>
          <a:p>
            <a:pPr algn="just"/>
            <a:r>
              <a:rPr lang="en-US" b="1" i="0" dirty="0">
                <a:solidFill>
                  <a:srgbClr val="333333"/>
                </a:solidFill>
                <a:effectLst/>
                <a:latin typeface="Aptos" panose="020B0004020202020204" pitchFamily="34" charset="0"/>
              </a:rPr>
              <a:t>Space Complexity:</a:t>
            </a:r>
            <a:endParaRPr lang="en-US" b="0" i="0" dirty="0">
              <a:solidFill>
                <a:srgbClr val="333333"/>
              </a:solidFill>
              <a:effectLst/>
              <a:latin typeface="Aptos" panose="020B0004020202020204" pitchFamily="34" charset="0"/>
            </a:endParaRPr>
          </a:p>
          <a:p>
            <a:pPr algn="just"/>
            <a:r>
              <a:rPr lang="en-US" b="0" i="0" dirty="0">
                <a:solidFill>
                  <a:srgbClr val="333333"/>
                </a:solidFill>
                <a:effectLst/>
                <a:latin typeface="Aptos" panose="020B0004020202020204" pitchFamily="34" charset="0"/>
              </a:rPr>
              <a:t>The same logic is for space complexity so, the worst-case space complexity of Uniform-cost search is </a:t>
            </a:r>
            <a:r>
              <a:rPr lang="en-US" b="1" i="0" dirty="0">
                <a:solidFill>
                  <a:srgbClr val="333333"/>
                </a:solidFill>
                <a:effectLst/>
                <a:latin typeface="Aptos" panose="020B0004020202020204" pitchFamily="34" charset="0"/>
              </a:rPr>
              <a:t>O(b</a:t>
            </a:r>
            <a:r>
              <a:rPr lang="en-US" b="1" i="0" baseline="30000" dirty="0">
                <a:solidFill>
                  <a:srgbClr val="333333"/>
                </a:solidFill>
                <a:effectLst/>
                <a:latin typeface="Aptos" panose="020B0004020202020204" pitchFamily="34" charset="0"/>
              </a:rPr>
              <a:t>1 + [C*/ε]</a:t>
            </a:r>
            <a:r>
              <a:rPr lang="en-US" b="1" i="0" dirty="0">
                <a:solidFill>
                  <a:srgbClr val="333333"/>
                </a:solidFill>
                <a:effectLst/>
                <a:latin typeface="Aptos" panose="020B0004020202020204" pitchFamily="34" charset="0"/>
              </a:rPr>
              <a:t>)</a:t>
            </a:r>
            <a:r>
              <a:rPr lang="en-US" b="0" i="0" dirty="0">
                <a:solidFill>
                  <a:srgbClr val="333333"/>
                </a:solidFill>
                <a:effectLst/>
                <a:latin typeface="Aptos" panose="020B0004020202020204" pitchFamily="34" charset="0"/>
              </a:rPr>
              <a:t>.</a:t>
            </a:r>
          </a:p>
          <a:p>
            <a:pPr algn="just"/>
            <a:r>
              <a:rPr lang="en-US" b="1" i="0" dirty="0">
                <a:solidFill>
                  <a:srgbClr val="333333"/>
                </a:solidFill>
                <a:effectLst/>
                <a:latin typeface="Aptos" panose="020B0004020202020204" pitchFamily="34" charset="0"/>
              </a:rPr>
              <a:t>Optimal:</a:t>
            </a:r>
            <a:r>
              <a:rPr lang="en-US" dirty="0">
                <a:solidFill>
                  <a:srgbClr val="333333"/>
                </a:solidFill>
                <a:latin typeface="Aptos" panose="020B0004020202020204" pitchFamily="34" charset="0"/>
              </a:rPr>
              <a:t> </a:t>
            </a:r>
            <a:r>
              <a:rPr lang="en-US" b="0" i="0" dirty="0">
                <a:solidFill>
                  <a:srgbClr val="333333"/>
                </a:solidFill>
                <a:effectLst/>
                <a:latin typeface="Aptos" panose="020B0004020202020204" pitchFamily="34" charset="0"/>
              </a:rPr>
              <a:t>Uniform-cost search is always optimal as it only selects a path with the lowest path cost.</a:t>
            </a:r>
          </a:p>
        </p:txBody>
      </p:sp>
      <p:sp>
        <p:nvSpPr>
          <p:cNvPr id="4" name="TextBox 3">
            <a:extLst>
              <a:ext uri="{FF2B5EF4-FFF2-40B4-BE49-F238E27FC236}">
                <a16:creationId xmlns:a16="http://schemas.microsoft.com/office/drawing/2014/main" id="{20C814A1-FFB1-6A61-EB90-04C796F37E74}"/>
              </a:ext>
            </a:extLst>
          </p:cNvPr>
          <p:cNvSpPr txBox="1"/>
          <p:nvPr/>
        </p:nvSpPr>
        <p:spPr>
          <a:xfrm>
            <a:off x="0" y="39880"/>
            <a:ext cx="12175894" cy="584775"/>
          </a:xfrm>
          <a:prstGeom prst="rect">
            <a:avLst/>
          </a:prstGeom>
          <a:solidFill>
            <a:schemeClr val="accent6">
              <a:lumMod val="20000"/>
              <a:lumOff val="80000"/>
            </a:schemeClr>
          </a:solidFill>
        </p:spPr>
        <p:txBody>
          <a:bodyPr wrap="square">
            <a:spAutoFit/>
          </a:bodyPr>
          <a:lstStyle/>
          <a:p>
            <a:pPr marL="0" indent="0" algn="just">
              <a:buNone/>
            </a:pPr>
            <a:r>
              <a:rPr lang="en-US" sz="3200" b="1" i="0" dirty="0">
                <a:effectLst/>
                <a:latin typeface="Berlin Sans FB Demi" panose="020E0802020502020306" pitchFamily="34" charset="0"/>
              </a:rPr>
              <a:t> Uniform-cost Search Algorithm</a:t>
            </a:r>
          </a:p>
        </p:txBody>
      </p:sp>
      <p:sp>
        <p:nvSpPr>
          <p:cNvPr id="6" name="TextBox 5">
            <a:extLst>
              <a:ext uri="{FF2B5EF4-FFF2-40B4-BE49-F238E27FC236}">
                <a16:creationId xmlns:a16="http://schemas.microsoft.com/office/drawing/2014/main" id="{F514ADCA-4DF1-EC1B-17C9-865BAEBB6AFA}"/>
              </a:ext>
            </a:extLst>
          </p:cNvPr>
          <p:cNvSpPr txBox="1"/>
          <p:nvPr/>
        </p:nvSpPr>
        <p:spPr>
          <a:xfrm>
            <a:off x="7034752" y="646979"/>
            <a:ext cx="2080967" cy="369332"/>
          </a:xfrm>
          <a:prstGeom prst="rect">
            <a:avLst/>
          </a:prstGeom>
          <a:noFill/>
        </p:spPr>
        <p:txBody>
          <a:bodyPr wrap="square">
            <a:spAutoFit/>
          </a:bodyPr>
          <a:lstStyle/>
          <a:p>
            <a:pPr algn="just"/>
            <a:r>
              <a:rPr lang="en-US" sz="1800" b="1" i="0" u="sng" dirty="0">
                <a:solidFill>
                  <a:schemeClr val="tx1">
                    <a:lumMod val="95000"/>
                    <a:lumOff val="5000"/>
                  </a:schemeClr>
                </a:solidFill>
                <a:effectLst/>
                <a:highlight>
                  <a:srgbClr val="FFFFFF"/>
                </a:highlight>
                <a:latin typeface="Aptos" panose="020B0004020202020204" pitchFamily="34" charset="0"/>
              </a:rPr>
              <a:t>Example-1:</a:t>
            </a:r>
          </a:p>
        </p:txBody>
      </p:sp>
    </p:spTree>
    <p:extLst>
      <p:ext uri="{BB962C8B-B14F-4D97-AF65-F5344CB8AC3E}">
        <p14:creationId xmlns:p14="http://schemas.microsoft.com/office/powerpoint/2010/main" val="3036719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558CBB-2BBE-36DC-549F-881D36EA2E36}"/>
              </a:ext>
            </a:extLst>
          </p:cNvPr>
          <p:cNvSpPr>
            <a:spLocks noGrp="1"/>
          </p:cNvSpPr>
          <p:nvPr>
            <p:ph idx="1"/>
          </p:nvPr>
        </p:nvSpPr>
        <p:spPr>
          <a:xfrm>
            <a:off x="198120" y="213360"/>
            <a:ext cx="5654040" cy="853757"/>
          </a:xfrm>
        </p:spPr>
        <p:txBody>
          <a:bodyPr>
            <a:normAutofit lnSpcReduction="10000"/>
          </a:bodyPr>
          <a:lstStyle/>
          <a:p>
            <a:r>
              <a:rPr lang="en-US" b="1" i="0" dirty="0">
                <a:solidFill>
                  <a:schemeClr val="tx1">
                    <a:lumMod val="95000"/>
                    <a:lumOff val="5000"/>
                  </a:schemeClr>
                </a:solidFill>
                <a:effectLst/>
                <a:highlight>
                  <a:srgbClr val="FFFFFF"/>
                </a:highlight>
                <a:latin typeface="Aptos" panose="020B0004020202020204" pitchFamily="34" charset="0"/>
              </a:rPr>
              <a:t>Example-2: </a:t>
            </a:r>
            <a:br>
              <a:rPr lang="en-US" dirty="0">
                <a:solidFill>
                  <a:schemeClr val="tx1">
                    <a:lumMod val="95000"/>
                    <a:lumOff val="5000"/>
                  </a:schemeClr>
                </a:solidFill>
                <a:latin typeface="Aptos" panose="020B0004020202020204" pitchFamily="34" charset="0"/>
              </a:rPr>
            </a:br>
            <a:r>
              <a:rPr lang="en-US" b="1" i="0" dirty="0">
                <a:solidFill>
                  <a:schemeClr val="tx1">
                    <a:lumMod val="95000"/>
                    <a:lumOff val="5000"/>
                  </a:schemeClr>
                </a:solidFill>
                <a:effectLst/>
                <a:highlight>
                  <a:srgbClr val="FFFFFF"/>
                </a:highlight>
                <a:latin typeface="Aptos" panose="020B0004020202020204" pitchFamily="34" charset="0"/>
              </a:rPr>
              <a:t>Question. </a:t>
            </a:r>
            <a:r>
              <a:rPr lang="en-US" b="0" i="0" dirty="0">
                <a:solidFill>
                  <a:schemeClr val="tx1">
                    <a:lumMod val="95000"/>
                    <a:lumOff val="5000"/>
                  </a:schemeClr>
                </a:solidFill>
                <a:effectLst/>
                <a:highlight>
                  <a:srgbClr val="FFFFFF"/>
                </a:highlight>
                <a:latin typeface="Aptos" panose="020B0004020202020204" pitchFamily="34" charset="0"/>
              </a:rPr>
              <a:t>Which solution would UCS find to move from node S to node G if run on the graph below? </a:t>
            </a:r>
            <a:endParaRPr lang="en-SG" dirty="0">
              <a:solidFill>
                <a:schemeClr val="tx1">
                  <a:lumMod val="95000"/>
                  <a:lumOff val="5000"/>
                </a:schemeClr>
              </a:solidFill>
              <a:latin typeface="Aptos" panose="020B0004020202020204" pitchFamily="34" charset="0"/>
            </a:endParaRPr>
          </a:p>
        </p:txBody>
      </p:sp>
      <p:pic>
        <p:nvPicPr>
          <p:cNvPr id="12290" name="Picture 2" descr="Lightbox">
            <a:extLst>
              <a:ext uri="{FF2B5EF4-FFF2-40B4-BE49-F238E27FC236}">
                <a16:creationId xmlns:a16="http://schemas.microsoft.com/office/drawing/2014/main" id="{8BD368C2-5D85-ADE7-5A77-7549750E9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1067117"/>
            <a:ext cx="4467225" cy="2247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CD1C561-52F9-E35A-A03D-F502D9FFAEC9}"/>
              </a:ext>
            </a:extLst>
          </p:cNvPr>
          <p:cNvSpPr txBox="1"/>
          <p:nvPr/>
        </p:nvSpPr>
        <p:spPr>
          <a:xfrm>
            <a:off x="365760" y="3245478"/>
            <a:ext cx="5730240" cy="3139321"/>
          </a:xfrm>
          <a:prstGeom prst="rect">
            <a:avLst/>
          </a:prstGeom>
          <a:noFill/>
        </p:spPr>
        <p:txBody>
          <a:bodyPr wrap="square">
            <a:spAutoFit/>
          </a:bodyPr>
          <a:lstStyle/>
          <a:p>
            <a:pPr algn="just" fontAlgn="base"/>
            <a:r>
              <a:rPr lang="en-US" b="1" i="0" dirty="0">
                <a:solidFill>
                  <a:schemeClr val="tx1">
                    <a:lumMod val="95000"/>
                    <a:lumOff val="5000"/>
                  </a:schemeClr>
                </a:solidFill>
                <a:effectLst/>
                <a:latin typeface="Aptos" panose="020B0004020202020204" pitchFamily="34" charset="0"/>
              </a:rPr>
              <a:t>Solution.</a:t>
            </a:r>
            <a:r>
              <a:rPr lang="en-US" b="0" i="0" dirty="0">
                <a:solidFill>
                  <a:schemeClr val="tx1">
                    <a:lumMod val="95000"/>
                    <a:lumOff val="5000"/>
                  </a:schemeClr>
                </a:solidFill>
                <a:effectLst/>
                <a:latin typeface="Aptos" panose="020B0004020202020204" pitchFamily="34" charset="0"/>
              </a:rPr>
              <a:t> The equivalent search tree for the above graph is as follows. The cost of each node is the cumulative cost of reaching that node from the root. Based on the UCS strategy, the path with the least cumulative cost is chosen. Note that due to the many options in the fringe, the algorithm explores most of them so long as their cost is low, and discards them when a lower-cost path is found; these discarded traversals are not shown below. The actual traversal is shown in blue. </a:t>
            </a:r>
          </a:p>
          <a:p>
            <a:pPr algn="just" fontAlgn="base"/>
            <a:br>
              <a:rPr lang="en-US" dirty="0">
                <a:solidFill>
                  <a:schemeClr val="tx1">
                    <a:lumMod val="95000"/>
                    <a:lumOff val="5000"/>
                  </a:schemeClr>
                </a:solidFill>
                <a:latin typeface="Aptos" panose="020B0004020202020204" pitchFamily="34" charset="0"/>
              </a:rPr>
            </a:br>
            <a:endParaRPr lang="en-SG" dirty="0">
              <a:solidFill>
                <a:schemeClr val="tx1">
                  <a:lumMod val="95000"/>
                  <a:lumOff val="5000"/>
                </a:schemeClr>
              </a:solidFill>
              <a:latin typeface="Aptos" panose="020B0004020202020204" pitchFamily="34" charset="0"/>
            </a:endParaRPr>
          </a:p>
        </p:txBody>
      </p:sp>
      <p:pic>
        <p:nvPicPr>
          <p:cNvPr id="12292" name="Picture 4" descr="Lightbox">
            <a:extLst>
              <a:ext uri="{FF2B5EF4-FFF2-40B4-BE49-F238E27FC236}">
                <a16:creationId xmlns:a16="http://schemas.microsoft.com/office/drawing/2014/main" id="{56EF132A-C959-C55D-EFF3-6C38FE9FD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443" y="119313"/>
            <a:ext cx="5910894" cy="5376514"/>
          </a:xfrm>
          <a:prstGeom prst="rect">
            <a:avLst/>
          </a:prstGeom>
          <a:solidFill>
            <a:schemeClr val="bg1"/>
          </a:solidFill>
        </p:spPr>
      </p:pic>
      <p:sp>
        <p:nvSpPr>
          <p:cNvPr id="7" name="TextBox 6">
            <a:extLst>
              <a:ext uri="{FF2B5EF4-FFF2-40B4-BE49-F238E27FC236}">
                <a16:creationId xmlns:a16="http://schemas.microsoft.com/office/drawing/2014/main" id="{10159AE9-9BC2-5EC8-2727-D88BD913A79F}"/>
              </a:ext>
            </a:extLst>
          </p:cNvPr>
          <p:cNvSpPr txBox="1"/>
          <p:nvPr/>
        </p:nvSpPr>
        <p:spPr>
          <a:xfrm>
            <a:off x="6399740" y="5612474"/>
            <a:ext cx="3705795" cy="646331"/>
          </a:xfrm>
          <a:prstGeom prst="rect">
            <a:avLst/>
          </a:prstGeom>
          <a:noFill/>
        </p:spPr>
        <p:txBody>
          <a:bodyPr wrap="square">
            <a:spAutoFit/>
          </a:bodyPr>
          <a:lstStyle/>
          <a:p>
            <a:r>
              <a:rPr lang="en-US" b="1" i="1" dirty="0">
                <a:solidFill>
                  <a:srgbClr val="273239"/>
                </a:solidFill>
                <a:effectLst/>
                <a:highlight>
                  <a:srgbClr val="F9F9F9"/>
                </a:highlight>
                <a:latin typeface="Nunito" pitchFamily="2" charset="0"/>
              </a:rPr>
              <a:t>Path:</a:t>
            </a:r>
            <a:r>
              <a:rPr lang="en-US" b="0" i="1" dirty="0">
                <a:solidFill>
                  <a:srgbClr val="273239"/>
                </a:solidFill>
                <a:effectLst/>
                <a:highlight>
                  <a:srgbClr val="F9F9F9"/>
                </a:highlight>
                <a:latin typeface="Nunito" pitchFamily="2" charset="0"/>
              </a:rPr>
              <a:t> S -&gt; A -&gt; B -&gt; G </a:t>
            </a:r>
            <a:br>
              <a:rPr lang="en-US" dirty="0"/>
            </a:br>
            <a:r>
              <a:rPr lang="en-US" b="1" i="1" dirty="0">
                <a:solidFill>
                  <a:srgbClr val="273239"/>
                </a:solidFill>
                <a:effectLst/>
                <a:highlight>
                  <a:srgbClr val="F9F9F9"/>
                </a:highlight>
                <a:latin typeface="Nunito" pitchFamily="2" charset="0"/>
              </a:rPr>
              <a:t>Cost:</a:t>
            </a:r>
            <a:r>
              <a:rPr lang="en-US" b="0" i="1" dirty="0">
                <a:solidFill>
                  <a:srgbClr val="273239"/>
                </a:solidFill>
                <a:effectLst/>
                <a:highlight>
                  <a:srgbClr val="F9F9F9"/>
                </a:highlight>
                <a:latin typeface="Nunito" pitchFamily="2" charset="0"/>
              </a:rPr>
              <a:t> 5 </a:t>
            </a:r>
            <a:endParaRPr lang="en-SG" dirty="0"/>
          </a:p>
        </p:txBody>
      </p:sp>
    </p:spTree>
    <p:extLst>
      <p:ext uri="{BB962C8B-B14F-4D97-AF65-F5344CB8AC3E}">
        <p14:creationId xmlns:p14="http://schemas.microsoft.com/office/powerpoint/2010/main" val="1294519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30D838-0EE3-D9A4-8905-C09E19E4919D}"/>
              </a:ext>
            </a:extLst>
          </p:cNvPr>
          <p:cNvPicPr>
            <a:picLocks noChangeAspect="1"/>
          </p:cNvPicPr>
          <p:nvPr/>
        </p:nvPicPr>
        <p:blipFill>
          <a:blip r:embed="rId2"/>
          <a:stretch>
            <a:fillRect/>
          </a:stretch>
        </p:blipFill>
        <p:spPr>
          <a:xfrm>
            <a:off x="322097" y="17021"/>
            <a:ext cx="11061027" cy="6736089"/>
          </a:xfrm>
          <a:prstGeom prst="rect">
            <a:avLst/>
          </a:prstGeom>
        </p:spPr>
      </p:pic>
      <p:sp>
        <p:nvSpPr>
          <p:cNvPr id="3" name="TextBox 2">
            <a:extLst>
              <a:ext uri="{FF2B5EF4-FFF2-40B4-BE49-F238E27FC236}">
                <a16:creationId xmlns:a16="http://schemas.microsoft.com/office/drawing/2014/main" id="{1506B319-B91E-EA66-4B51-F7B093D8186B}"/>
              </a:ext>
            </a:extLst>
          </p:cNvPr>
          <p:cNvSpPr txBox="1"/>
          <p:nvPr/>
        </p:nvSpPr>
        <p:spPr>
          <a:xfrm>
            <a:off x="322097" y="17021"/>
            <a:ext cx="6103854" cy="369332"/>
          </a:xfrm>
          <a:prstGeom prst="rect">
            <a:avLst/>
          </a:prstGeom>
          <a:noFill/>
        </p:spPr>
        <p:txBody>
          <a:bodyPr wrap="square">
            <a:spAutoFit/>
          </a:bodyPr>
          <a:lstStyle/>
          <a:p>
            <a:pPr algn="just"/>
            <a:r>
              <a:rPr lang="en-US" sz="1800" b="1" i="0" u="sng" dirty="0">
                <a:solidFill>
                  <a:schemeClr val="tx1">
                    <a:lumMod val="95000"/>
                    <a:lumOff val="5000"/>
                  </a:schemeClr>
                </a:solidFill>
                <a:effectLst/>
                <a:highlight>
                  <a:srgbClr val="FFFFFF"/>
                </a:highlight>
                <a:latin typeface="Aptos" panose="020B0004020202020204" pitchFamily="34" charset="0"/>
              </a:rPr>
              <a:t>Example-3:</a:t>
            </a:r>
          </a:p>
        </p:txBody>
      </p:sp>
    </p:spTree>
    <p:extLst>
      <p:ext uri="{BB962C8B-B14F-4D97-AF65-F5344CB8AC3E}">
        <p14:creationId xmlns:p14="http://schemas.microsoft.com/office/powerpoint/2010/main" val="3844102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6A4E0-0107-417F-784D-F5F3BB153282}"/>
              </a:ext>
            </a:extLst>
          </p:cNvPr>
          <p:cNvSpPr>
            <a:spLocks noGrp="1"/>
          </p:cNvSpPr>
          <p:nvPr>
            <p:ph type="title"/>
          </p:nvPr>
        </p:nvSpPr>
        <p:spPr>
          <a:xfrm>
            <a:off x="0" y="122548"/>
            <a:ext cx="12192000" cy="575036"/>
          </a:xfrm>
          <a:solidFill>
            <a:schemeClr val="accent2">
              <a:lumMod val="20000"/>
              <a:lumOff val="80000"/>
            </a:schemeClr>
          </a:solidFill>
        </p:spPr>
        <p:txBody>
          <a:bodyPr>
            <a:normAutofit fontScale="90000"/>
          </a:bodyPr>
          <a:lstStyle/>
          <a:p>
            <a:r>
              <a:rPr lang="en-US" sz="4000" dirty="0">
                <a:latin typeface="Berlin Sans FB Demi" panose="020E0802020502020306" pitchFamily="34" charset="0"/>
              </a:rPr>
              <a:t> Depth First Search:</a:t>
            </a:r>
            <a:endParaRPr lang="en-SG" sz="4000" dirty="0">
              <a:latin typeface="Berlin Sans FB Demi" panose="020E0802020502020306" pitchFamily="34" charset="0"/>
            </a:endParaRPr>
          </a:p>
        </p:txBody>
      </p:sp>
      <p:sp>
        <p:nvSpPr>
          <p:cNvPr id="3" name="Content Placeholder 2">
            <a:extLst>
              <a:ext uri="{FF2B5EF4-FFF2-40B4-BE49-F238E27FC236}">
                <a16:creationId xmlns:a16="http://schemas.microsoft.com/office/drawing/2014/main" id="{D6CA484C-1E79-0C32-0337-DD8029E2263C}"/>
              </a:ext>
            </a:extLst>
          </p:cNvPr>
          <p:cNvSpPr>
            <a:spLocks noGrp="1"/>
          </p:cNvSpPr>
          <p:nvPr>
            <p:ph idx="1"/>
          </p:nvPr>
        </p:nvSpPr>
        <p:spPr>
          <a:xfrm>
            <a:off x="178574" y="904540"/>
            <a:ext cx="11916015" cy="1320186"/>
          </a:xfrm>
          <a:solidFill>
            <a:schemeClr val="bg1"/>
          </a:solidFill>
        </p:spPr>
        <p:txBody>
          <a:bodyPr>
            <a:normAutofit/>
          </a:bodyPr>
          <a:lstStyle/>
          <a:p>
            <a:pPr algn="just"/>
            <a:r>
              <a:rPr lang="en-US" sz="1600" dirty="0">
                <a:latin typeface="Aptos" panose="020B0004020202020204" pitchFamily="34" charset="0"/>
              </a:rPr>
              <a:t>Depth-first search (DFS) is an algorithm for traversing or searching tree or graph data structures. The algorithm starts at the root node (selecting some arbitrary node as the root node in the case of a graph) and explores as far as possible along each branch before backtracking. It uses last in- first-out strategy and hence it is implemented using a stack.</a:t>
            </a:r>
          </a:p>
          <a:p>
            <a:pPr algn="just"/>
            <a:r>
              <a:rPr lang="en-US" sz="1600" b="1" dirty="0">
                <a:latin typeface="Aptos" panose="020B0004020202020204" pitchFamily="34" charset="0"/>
              </a:rPr>
              <a:t>Example-1: </a:t>
            </a:r>
            <a:r>
              <a:rPr lang="en-US" sz="1600" dirty="0">
                <a:latin typeface="Aptos" panose="020B0004020202020204" pitchFamily="34" charset="0"/>
              </a:rPr>
              <a:t>Which solution would DFS find to move from node S to node G if run on the graph below? </a:t>
            </a:r>
            <a:endParaRPr lang="en-SG" sz="1600" dirty="0">
              <a:latin typeface="Aptos" panose="020B0004020202020204" pitchFamily="34" charset="0"/>
            </a:endParaRPr>
          </a:p>
        </p:txBody>
      </p:sp>
      <p:pic>
        <p:nvPicPr>
          <p:cNvPr id="7170" name="Picture 2" descr="Lightbox">
            <a:extLst>
              <a:ext uri="{FF2B5EF4-FFF2-40B4-BE49-F238E27FC236}">
                <a16:creationId xmlns:a16="http://schemas.microsoft.com/office/drawing/2014/main" id="{124501E6-469F-F6A8-B255-EDA1EC452D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74" y="2224726"/>
            <a:ext cx="4734421" cy="21325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1FFEC2-3B47-11CA-BCBE-BE942A1592F1}"/>
              </a:ext>
            </a:extLst>
          </p:cNvPr>
          <p:cNvSpPr txBox="1"/>
          <p:nvPr/>
        </p:nvSpPr>
        <p:spPr>
          <a:xfrm>
            <a:off x="178574" y="4312628"/>
            <a:ext cx="6096000" cy="1477328"/>
          </a:xfrm>
          <a:prstGeom prst="rect">
            <a:avLst/>
          </a:prstGeom>
          <a:noFill/>
        </p:spPr>
        <p:txBody>
          <a:bodyPr wrap="square">
            <a:spAutoFit/>
          </a:bodyPr>
          <a:lstStyle/>
          <a:p>
            <a:pPr algn="just" fontAlgn="base"/>
            <a:r>
              <a:rPr lang="en-US" b="1" i="0" dirty="0">
                <a:solidFill>
                  <a:schemeClr val="tx1">
                    <a:lumMod val="95000"/>
                    <a:lumOff val="5000"/>
                  </a:schemeClr>
                </a:solidFill>
                <a:effectLst/>
                <a:highlight>
                  <a:srgbClr val="FFFFFF"/>
                </a:highlight>
                <a:latin typeface="Aptos" panose="020B0004020202020204" pitchFamily="34" charset="0"/>
              </a:rPr>
              <a:t>Solution.</a:t>
            </a:r>
            <a:r>
              <a:rPr lang="en-US" b="0" i="0" dirty="0">
                <a:solidFill>
                  <a:schemeClr val="tx1">
                    <a:lumMod val="95000"/>
                    <a:lumOff val="5000"/>
                  </a:schemeClr>
                </a:solidFill>
                <a:effectLst/>
                <a:highlight>
                  <a:srgbClr val="FFFFFF"/>
                </a:highlight>
                <a:latin typeface="Aptos" panose="020B0004020202020204" pitchFamily="34" charset="0"/>
              </a:rPr>
              <a:t> The equivalent search tree for the above graph is as follows. As DFS traverses the tree “deepest node first”, it would always pick the deeper branch until it reaches the solution (or it runs out of nodes, and goes to the next branch). The traversal is shown in blue arrows. </a:t>
            </a:r>
          </a:p>
        </p:txBody>
      </p:sp>
      <p:pic>
        <p:nvPicPr>
          <p:cNvPr id="8194" name="Picture 2" descr="Lightbox">
            <a:extLst>
              <a:ext uri="{FF2B5EF4-FFF2-40B4-BE49-F238E27FC236}">
                <a16:creationId xmlns:a16="http://schemas.microsoft.com/office/drawing/2014/main" id="{A34A708A-266D-6459-7036-FB737B2DE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4342" y="2224726"/>
            <a:ext cx="4150247" cy="3940404"/>
          </a:xfrm>
          <a:prstGeom prst="rect">
            <a:avLst/>
          </a:prstGeom>
          <a:solidFill>
            <a:schemeClr val="bg1"/>
          </a:solidFill>
        </p:spPr>
      </p:pic>
      <p:sp>
        <p:nvSpPr>
          <p:cNvPr id="7" name="TextBox 6">
            <a:extLst>
              <a:ext uri="{FF2B5EF4-FFF2-40B4-BE49-F238E27FC236}">
                <a16:creationId xmlns:a16="http://schemas.microsoft.com/office/drawing/2014/main" id="{B23F9EA9-B2B0-6D9E-15DF-157DE5765FFB}"/>
              </a:ext>
            </a:extLst>
          </p:cNvPr>
          <p:cNvSpPr txBox="1"/>
          <p:nvPr/>
        </p:nvSpPr>
        <p:spPr>
          <a:xfrm>
            <a:off x="8100059" y="6298756"/>
            <a:ext cx="4091942" cy="369332"/>
          </a:xfrm>
          <a:prstGeom prst="rect">
            <a:avLst/>
          </a:prstGeom>
          <a:solidFill>
            <a:schemeClr val="bg1"/>
          </a:solidFill>
        </p:spPr>
        <p:txBody>
          <a:bodyPr wrap="square">
            <a:spAutoFit/>
          </a:bodyPr>
          <a:lstStyle/>
          <a:p>
            <a:r>
              <a:rPr lang="en-US" b="1" i="0" dirty="0">
                <a:solidFill>
                  <a:schemeClr val="tx1">
                    <a:lumMod val="95000"/>
                    <a:lumOff val="5000"/>
                  </a:schemeClr>
                </a:solidFill>
                <a:effectLst/>
                <a:latin typeface="Nunito" pitchFamily="2" charset="0"/>
              </a:rPr>
              <a:t>Path:</a:t>
            </a:r>
            <a:r>
              <a:rPr lang="en-US" b="0" i="0" dirty="0">
                <a:solidFill>
                  <a:schemeClr val="tx1">
                    <a:lumMod val="95000"/>
                    <a:lumOff val="5000"/>
                  </a:schemeClr>
                </a:solidFill>
                <a:effectLst/>
                <a:latin typeface="Nunito" pitchFamily="2" charset="0"/>
              </a:rPr>
              <a:t>   S -&gt; A -&gt; B -&gt; C -&gt; G </a:t>
            </a:r>
            <a:endParaRPr lang="en-SG" dirty="0">
              <a:solidFill>
                <a:schemeClr val="tx1">
                  <a:lumMod val="95000"/>
                  <a:lumOff val="5000"/>
                </a:schemeClr>
              </a:solidFill>
            </a:endParaRPr>
          </a:p>
        </p:txBody>
      </p:sp>
    </p:spTree>
    <p:extLst>
      <p:ext uri="{BB962C8B-B14F-4D97-AF65-F5344CB8AC3E}">
        <p14:creationId xmlns:p14="http://schemas.microsoft.com/office/powerpoint/2010/main" val="4155594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007A51-C760-6920-4968-208D0C35F9A3}"/>
              </a:ext>
            </a:extLst>
          </p:cNvPr>
          <p:cNvSpPr>
            <a:spLocks noGrp="1"/>
          </p:cNvSpPr>
          <p:nvPr>
            <p:ph idx="1"/>
          </p:nvPr>
        </p:nvSpPr>
        <p:spPr>
          <a:xfrm>
            <a:off x="140145" y="166189"/>
            <a:ext cx="6355080" cy="2501598"/>
          </a:xfrm>
        </p:spPr>
        <p:txBody>
          <a:bodyPr>
            <a:normAutofit lnSpcReduction="10000"/>
          </a:bodyPr>
          <a:lstStyle/>
          <a:p>
            <a:pPr algn="just"/>
            <a:r>
              <a:rPr lang="en-US" sz="2000" b="1" i="0" dirty="0">
                <a:solidFill>
                  <a:srgbClr val="610B4B"/>
                </a:solidFill>
                <a:effectLst/>
                <a:highlight>
                  <a:srgbClr val="FFFFFF"/>
                </a:highlight>
                <a:latin typeface="erdana"/>
              </a:rPr>
              <a:t>Example-2:</a:t>
            </a:r>
          </a:p>
          <a:p>
            <a:pPr marL="0" indent="0" algn="just">
              <a:buNone/>
            </a:pPr>
            <a:r>
              <a:rPr lang="en-US" sz="2000" b="0" i="0" dirty="0">
                <a:solidFill>
                  <a:srgbClr val="333333"/>
                </a:solidFill>
                <a:effectLst/>
                <a:highlight>
                  <a:srgbClr val="FFFFFF"/>
                </a:highlight>
                <a:latin typeface="inter-regular"/>
              </a:rPr>
              <a:t>    Root node---&gt;Left node ----&gt; right node.</a:t>
            </a:r>
          </a:p>
          <a:p>
            <a:pPr algn="just"/>
            <a:r>
              <a:rPr lang="en-US" sz="2000" b="0" i="0" dirty="0">
                <a:solidFill>
                  <a:srgbClr val="333333"/>
                </a:solidFill>
                <a:effectLst/>
                <a:highlight>
                  <a:srgbClr val="FFFFFF"/>
                </a:highlight>
                <a:latin typeface="inter-regular"/>
              </a:rPr>
              <a:t>It will start searching from root node S, and traverse A, then B, then D and E, after traversing E, it will backtrack the tree as E has no other successor and still goal node is not found. After backtracking it will traverse node C and then G, and here it will terminate as it found goal node.</a:t>
            </a:r>
          </a:p>
        </p:txBody>
      </p:sp>
      <p:pic>
        <p:nvPicPr>
          <p:cNvPr id="9218" name="Picture 2" descr="Uninformed Search Algorithms">
            <a:extLst>
              <a:ext uri="{FF2B5EF4-FFF2-40B4-BE49-F238E27FC236}">
                <a16:creationId xmlns:a16="http://schemas.microsoft.com/office/drawing/2014/main" id="{C6E1E4E1-F4E5-BBE5-9BC8-F688AD763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1661" y="-1"/>
            <a:ext cx="5290794" cy="42326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DA64FE-8363-6446-D641-EDB4AC852AD5}"/>
              </a:ext>
            </a:extLst>
          </p:cNvPr>
          <p:cNvSpPr txBox="1"/>
          <p:nvPr/>
        </p:nvSpPr>
        <p:spPr>
          <a:xfrm>
            <a:off x="204796" y="4232634"/>
            <a:ext cx="11978169" cy="2031325"/>
          </a:xfrm>
          <a:prstGeom prst="rect">
            <a:avLst/>
          </a:prstGeom>
          <a:solidFill>
            <a:schemeClr val="bg1"/>
          </a:solidFill>
        </p:spPr>
        <p:txBody>
          <a:bodyPr wrap="square">
            <a:spAutoFit/>
          </a:bodyPr>
          <a:lstStyle/>
          <a:p>
            <a:pPr algn="just"/>
            <a:r>
              <a:rPr lang="en-US" b="1" i="0" dirty="0">
                <a:solidFill>
                  <a:srgbClr val="333333"/>
                </a:solidFill>
                <a:effectLst/>
                <a:highlight>
                  <a:srgbClr val="FFFFFF"/>
                </a:highlight>
                <a:latin typeface="inter-bold"/>
              </a:rPr>
              <a:t>Completeness:</a:t>
            </a:r>
            <a:r>
              <a:rPr lang="en-US" b="0" i="0" dirty="0">
                <a:solidFill>
                  <a:srgbClr val="333333"/>
                </a:solidFill>
                <a:effectLst/>
                <a:highlight>
                  <a:srgbClr val="FFFFFF"/>
                </a:highlight>
                <a:latin typeface="inter-regular"/>
              </a:rPr>
              <a:t> DFS search algorithm is complete within finite state space as it will expand every node within a limited search tree.</a:t>
            </a:r>
          </a:p>
          <a:p>
            <a:pPr algn="just"/>
            <a:r>
              <a:rPr lang="en-US" b="1" i="0" dirty="0">
                <a:solidFill>
                  <a:srgbClr val="333333"/>
                </a:solidFill>
                <a:effectLst/>
                <a:highlight>
                  <a:srgbClr val="FFFFFF"/>
                </a:highlight>
                <a:latin typeface="inter-bold"/>
              </a:rPr>
              <a:t>Time Complexity:</a:t>
            </a:r>
            <a:r>
              <a:rPr lang="en-US" b="0" i="0" dirty="0">
                <a:solidFill>
                  <a:srgbClr val="333333"/>
                </a:solidFill>
                <a:effectLst/>
                <a:highlight>
                  <a:srgbClr val="FFFFFF"/>
                </a:highlight>
                <a:latin typeface="inter-regular"/>
              </a:rPr>
              <a:t> Time complexity of DFS will be equivalent to the node traversed by the algorithm. It is given by:</a:t>
            </a:r>
          </a:p>
          <a:p>
            <a:pPr algn="just"/>
            <a:r>
              <a:rPr lang="en-US" b="1" i="0" dirty="0">
                <a:solidFill>
                  <a:srgbClr val="333333"/>
                </a:solidFill>
                <a:effectLst/>
                <a:highlight>
                  <a:srgbClr val="FFFFFF"/>
                </a:highlight>
                <a:latin typeface="inter-bold"/>
              </a:rPr>
              <a:t>T(n)= 1+ n</a:t>
            </a:r>
            <a:r>
              <a:rPr lang="en-US" b="1" i="0" baseline="30000" dirty="0">
                <a:solidFill>
                  <a:srgbClr val="333333"/>
                </a:solidFill>
                <a:effectLst/>
                <a:highlight>
                  <a:srgbClr val="FFFFFF"/>
                </a:highlight>
                <a:latin typeface="inter-bold"/>
              </a:rPr>
              <a:t>2</a:t>
            </a:r>
            <a:r>
              <a:rPr lang="en-US" b="1" i="0" dirty="0">
                <a:solidFill>
                  <a:srgbClr val="333333"/>
                </a:solidFill>
                <a:effectLst/>
                <a:highlight>
                  <a:srgbClr val="FFFFFF"/>
                </a:highlight>
                <a:latin typeface="inter-bold"/>
              </a:rPr>
              <a:t>+ n</a:t>
            </a:r>
            <a:r>
              <a:rPr lang="en-US" b="1" i="0" baseline="30000" dirty="0">
                <a:solidFill>
                  <a:srgbClr val="333333"/>
                </a:solidFill>
                <a:effectLst/>
                <a:highlight>
                  <a:srgbClr val="FFFFFF"/>
                </a:highlight>
                <a:latin typeface="inter-bold"/>
              </a:rPr>
              <a:t>3</a:t>
            </a:r>
            <a:r>
              <a:rPr lang="en-US" b="1" i="0" dirty="0">
                <a:solidFill>
                  <a:srgbClr val="333333"/>
                </a:solidFill>
                <a:effectLst/>
                <a:highlight>
                  <a:srgbClr val="FFFFFF"/>
                </a:highlight>
                <a:latin typeface="inter-bold"/>
              </a:rPr>
              <a:t> +.........+ n</a:t>
            </a:r>
            <a:r>
              <a:rPr lang="en-US" b="1" i="0" baseline="30000" dirty="0">
                <a:solidFill>
                  <a:srgbClr val="333333"/>
                </a:solidFill>
                <a:effectLst/>
                <a:highlight>
                  <a:srgbClr val="FFFFFF"/>
                </a:highlight>
                <a:latin typeface="inter-bold"/>
              </a:rPr>
              <a:t>m</a:t>
            </a:r>
            <a:r>
              <a:rPr lang="en-US" b="1" i="0" dirty="0">
                <a:solidFill>
                  <a:srgbClr val="333333"/>
                </a:solidFill>
                <a:effectLst/>
                <a:highlight>
                  <a:srgbClr val="FFFFFF"/>
                </a:highlight>
                <a:latin typeface="inter-bold"/>
              </a:rPr>
              <a:t>=O(n</a:t>
            </a:r>
            <a:r>
              <a:rPr lang="en-US" b="1" i="0" baseline="30000" dirty="0">
                <a:solidFill>
                  <a:srgbClr val="333333"/>
                </a:solidFill>
                <a:effectLst/>
                <a:highlight>
                  <a:srgbClr val="FFFFFF"/>
                </a:highlight>
                <a:latin typeface="inter-bold"/>
              </a:rPr>
              <a:t>m</a:t>
            </a:r>
            <a:r>
              <a:rPr lang="en-US" b="1" i="0" dirty="0">
                <a:solidFill>
                  <a:srgbClr val="333333"/>
                </a:solidFill>
                <a:effectLst/>
                <a:highlight>
                  <a:srgbClr val="FFFFFF"/>
                </a:highlight>
                <a:latin typeface="inter-bold"/>
              </a:rPr>
              <a:t>)</a:t>
            </a:r>
            <a:endParaRPr lang="en-US" b="0" i="0" dirty="0">
              <a:solidFill>
                <a:srgbClr val="333333"/>
              </a:solidFill>
              <a:effectLst/>
              <a:highlight>
                <a:srgbClr val="FFFFFF"/>
              </a:highlight>
              <a:latin typeface="inter-regular"/>
            </a:endParaRPr>
          </a:p>
          <a:p>
            <a:pPr algn="just"/>
            <a:r>
              <a:rPr lang="en-US" b="1" i="0" dirty="0">
                <a:solidFill>
                  <a:srgbClr val="333333"/>
                </a:solidFill>
                <a:effectLst/>
                <a:highlight>
                  <a:srgbClr val="FFFFFF"/>
                </a:highlight>
                <a:latin typeface="inter-bold"/>
              </a:rPr>
              <a:t>Where, m= maximum depth of any node and this can be much larger than d (Shallowest solution depth)</a:t>
            </a:r>
            <a:endParaRPr lang="en-US" b="0" i="0" dirty="0">
              <a:solidFill>
                <a:srgbClr val="333333"/>
              </a:solidFill>
              <a:effectLst/>
              <a:highlight>
                <a:srgbClr val="FFFFFF"/>
              </a:highlight>
              <a:latin typeface="inter-regular"/>
            </a:endParaRPr>
          </a:p>
          <a:p>
            <a:pPr algn="just"/>
            <a:r>
              <a:rPr lang="en-US" b="1" i="0" dirty="0">
                <a:solidFill>
                  <a:srgbClr val="333333"/>
                </a:solidFill>
                <a:effectLst/>
                <a:highlight>
                  <a:srgbClr val="FFFFFF"/>
                </a:highlight>
                <a:latin typeface="inter-bold"/>
              </a:rPr>
              <a:t>Space Complexity:</a:t>
            </a:r>
            <a:r>
              <a:rPr lang="en-US" b="0" i="0" dirty="0">
                <a:solidFill>
                  <a:srgbClr val="333333"/>
                </a:solidFill>
                <a:effectLst/>
                <a:highlight>
                  <a:srgbClr val="FFFFFF"/>
                </a:highlight>
                <a:latin typeface="inter-regular"/>
              </a:rPr>
              <a:t> DFS algorithm needs to store only single path from the root node, hence space complexity of DFS is equivalent to the size of the fringe set, which is </a:t>
            </a:r>
            <a:r>
              <a:rPr lang="en-US" b="1" i="0" dirty="0">
                <a:solidFill>
                  <a:srgbClr val="333333"/>
                </a:solidFill>
                <a:effectLst/>
                <a:highlight>
                  <a:srgbClr val="FFFFFF"/>
                </a:highlight>
                <a:latin typeface="inter-bold"/>
              </a:rPr>
              <a:t>O(bm)</a:t>
            </a:r>
            <a:r>
              <a:rPr lang="en-US" b="0" i="0" dirty="0">
                <a:solidFill>
                  <a:srgbClr val="333333"/>
                </a:solidFill>
                <a:effectLst/>
                <a:highlight>
                  <a:srgbClr val="FFFFFF"/>
                </a:highlight>
                <a:latin typeface="inter-regular"/>
              </a:rPr>
              <a:t>.</a:t>
            </a:r>
          </a:p>
        </p:txBody>
      </p:sp>
    </p:spTree>
    <p:extLst>
      <p:ext uri="{BB962C8B-B14F-4D97-AF65-F5344CB8AC3E}">
        <p14:creationId xmlns:p14="http://schemas.microsoft.com/office/powerpoint/2010/main" val="2138056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2E02FF-06AD-F5E2-3547-7B21C9EE0C3D}"/>
              </a:ext>
            </a:extLst>
          </p:cNvPr>
          <p:cNvSpPr txBox="1"/>
          <p:nvPr/>
        </p:nvSpPr>
        <p:spPr>
          <a:xfrm>
            <a:off x="184844" y="807334"/>
            <a:ext cx="11919172" cy="1754326"/>
          </a:xfrm>
          <a:prstGeom prst="rect">
            <a:avLst/>
          </a:prstGeom>
          <a:solidFill>
            <a:schemeClr val="bg1"/>
          </a:solidFill>
        </p:spPr>
        <p:txBody>
          <a:bodyPr wrap="square">
            <a:spAutoFit/>
          </a:bodyPr>
          <a:lstStyle/>
          <a:p>
            <a:pPr algn="just"/>
            <a:r>
              <a:rPr lang="en-US" b="0" i="0" dirty="0">
                <a:solidFill>
                  <a:schemeClr val="tx1">
                    <a:lumMod val="95000"/>
                    <a:lumOff val="5000"/>
                  </a:schemeClr>
                </a:solidFill>
                <a:effectLst/>
                <a:latin typeface="Aptos" panose="020B0004020202020204" pitchFamily="34" charset="0"/>
              </a:rPr>
              <a:t>A depth-limited search algorithm is similar to depth-first search with a predetermined limit. Depth-limited search can solve the drawback of the infinite path in the Depth-first search. In this algorithm, the node at the depth limit will treat as it has no successor nodes further.</a:t>
            </a:r>
          </a:p>
          <a:p>
            <a:pPr algn="just"/>
            <a:r>
              <a:rPr lang="en-US" b="0" i="0" dirty="0">
                <a:solidFill>
                  <a:schemeClr val="tx1">
                    <a:lumMod val="95000"/>
                    <a:lumOff val="5000"/>
                  </a:schemeClr>
                </a:solidFill>
                <a:effectLst/>
                <a:latin typeface="Aptos" panose="020B0004020202020204" pitchFamily="34" charset="0"/>
              </a:rPr>
              <a:t>Depth-limited search can be terminated with two Conditions of failure:</a:t>
            </a:r>
          </a:p>
          <a:p>
            <a:pPr lvl="1" algn="just">
              <a:buFont typeface="Arial" panose="020B0604020202020204" pitchFamily="34" charset="0"/>
              <a:buChar char="•"/>
            </a:pPr>
            <a:r>
              <a:rPr lang="en-US" b="0" i="0" dirty="0">
                <a:solidFill>
                  <a:schemeClr val="tx1">
                    <a:lumMod val="95000"/>
                    <a:lumOff val="5000"/>
                  </a:schemeClr>
                </a:solidFill>
                <a:effectLst/>
                <a:latin typeface="Aptos" panose="020B0004020202020204" pitchFamily="34" charset="0"/>
              </a:rPr>
              <a:t>Standard failure value: It indicates that problem does not have any solution.</a:t>
            </a:r>
          </a:p>
          <a:p>
            <a:pPr lvl="1" algn="just">
              <a:buFont typeface="Arial" panose="020B0604020202020204" pitchFamily="34" charset="0"/>
              <a:buChar char="•"/>
            </a:pPr>
            <a:r>
              <a:rPr lang="en-US" b="0" i="0" dirty="0">
                <a:solidFill>
                  <a:schemeClr val="tx1">
                    <a:lumMod val="95000"/>
                    <a:lumOff val="5000"/>
                  </a:schemeClr>
                </a:solidFill>
                <a:effectLst/>
                <a:latin typeface="Aptos" panose="020B0004020202020204" pitchFamily="34" charset="0"/>
              </a:rPr>
              <a:t>Cutoff failure value: It defines no solution for the problem within a given depth limit.</a:t>
            </a:r>
          </a:p>
        </p:txBody>
      </p:sp>
      <p:pic>
        <p:nvPicPr>
          <p:cNvPr id="10242" name="Picture 2" descr="Uninformed Search Algorithms">
            <a:extLst>
              <a:ext uri="{FF2B5EF4-FFF2-40B4-BE49-F238E27FC236}">
                <a16:creationId xmlns:a16="http://schemas.microsoft.com/office/drawing/2014/main" id="{2FF9EF65-AB31-F73F-5BBD-D68F24D3A4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7629" y="2530342"/>
            <a:ext cx="5256387" cy="42051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F00796-7E21-EBA2-A576-7005FBEB5E32}"/>
              </a:ext>
            </a:extLst>
          </p:cNvPr>
          <p:cNvSpPr txBox="1"/>
          <p:nvPr/>
        </p:nvSpPr>
        <p:spPr>
          <a:xfrm>
            <a:off x="307393" y="3064573"/>
            <a:ext cx="6103620" cy="2031325"/>
          </a:xfrm>
          <a:prstGeom prst="rect">
            <a:avLst/>
          </a:prstGeom>
          <a:solidFill>
            <a:schemeClr val="accent6">
              <a:lumMod val="20000"/>
              <a:lumOff val="80000"/>
            </a:schemeClr>
          </a:solidFill>
        </p:spPr>
        <p:txBody>
          <a:bodyPr wrap="square">
            <a:spAutoFit/>
          </a:bodyPr>
          <a:lstStyle/>
          <a:p>
            <a:pPr algn="just"/>
            <a:r>
              <a:rPr lang="en-US" b="1" i="0" dirty="0">
                <a:solidFill>
                  <a:srgbClr val="333333"/>
                </a:solidFill>
                <a:effectLst/>
                <a:latin typeface="inter-bold"/>
              </a:rPr>
              <a:t>Completeness:</a:t>
            </a:r>
            <a:r>
              <a:rPr lang="en-US" b="0" i="0" dirty="0">
                <a:solidFill>
                  <a:srgbClr val="333333"/>
                </a:solidFill>
                <a:effectLst/>
                <a:latin typeface="inter-regular"/>
              </a:rPr>
              <a:t> DLS search algorithm is complete if the solution is above the depth-limit.</a:t>
            </a:r>
          </a:p>
          <a:p>
            <a:pPr algn="just"/>
            <a:r>
              <a:rPr lang="en-US" b="1" i="0" dirty="0">
                <a:solidFill>
                  <a:srgbClr val="333333"/>
                </a:solidFill>
                <a:effectLst/>
                <a:latin typeface="inter-bold"/>
              </a:rPr>
              <a:t>Time Complexity:</a:t>
            </a:r>
            <a:r>
              <a:rPr lang="en-US" b="0" i="0" dirty="0">
                <a:solidFill>
                  <a:srgbClr val="333333"/>
                </a:solidFill>
                <a:effectLst/>
                <a:latin typeface="inter-regular"/>
              </a:rPr>
              <a:t> Time complexity of DLS algorithm is </a:t>
            </a:r>
            <a:r>
              <a:rPr lang="en-US" b="1" i="0" dirty="0">
                <a:solidFill>
                  <a:srgbClr val="333333"/>
                </a:solidFill>
                <a:effectLst/>
                <a:latin typeface="inter-bold"/>
              </a:rPr>
              <a:t>O(b</a:t>
            </a:r>
            <a:r>
              <a:rPr lang="en-US" b="1" i="0" baseline="30000" dirty="0">
                <a:solidFill>
                  <a:srgbClr val="333333"/>
                </a:solidFill>
                <a:effectLst/>
                <a:latin typeface="inter-bold"/>
              </a:rPr>
              <a:t>ℓ</a:t>
            </a:r>
            <a:r>
              <a:rPr lang="en-US" b="1" i="0" dirty="0">
                <a:solidFill>
                  <a:srgbClr val="333333"/>
                </a:solidFill>
                <a:effectLst/>
                <a:latin typeface="inter-bold"/>
              </a:rPr>
              <a:t>)</a:t>
            </a:r>
            <a:r>
              <a:rPr lang="en-US" b="0" i="0" dirty="0">
                <a:solidFill>
                  <a:srgbClr val="333333"/>
                </a:solidFill>
                <a:effectLst/>
                <a:latin typeface="inter-regular"/>
              </a:rPr>
              <a:t>.</a:t>
            </a:r>
          </a:p>
          <a:p>
            <a:pPr algn="just"/>
            <a:r>
              <a:rPr lang="en-US" b="1" i="0" dirty="0">
                <a:solidFill>
                  <a:srgbClr val="333333"/>
                </a:solidFill>
                <a:effectLst/>
                <a:latin typeface="inter-bold"/>
              </a:rPr>
              <a:t>Space Complexity:</a:t>
            </a:r>
            <a:r>
              <a:rPr lang="en-US" b="0" i="0" dirty="0">
                <a:solidFill>
                  <a:srgbClr val="333333"/>
                </a:solidFill>
                <a:effectLst/>
                <a:latin typeface="inter-regular"/>
              </a:rPr>
              <a:t> Space complexity of DLS algorithm is O</a:t>
            </a:r>
            <a:r>
              <a:rPr lang="en-US" b="1" i="0" dirty="0">
                <a:solidFill>
                  <a:srgbClr val="333333"/>
                </a:solidFill>
                <a:effectLst/>
                <a:latin typeface="inter-bold"/>
              </a:rPr>
              <a:t>(b×ℓ)</a:t>
            </a:r>
            <a:r>
              <a:rPr lang="en-US" b="0" i="0" dirty="0">
                <a:solidFill>
                  <a:srgbClr val="333333"/>
                </a:solidFill>
                <a:effectLst/>
                <a:latin typeface="inter-regular"/>
              </a:rPr>
              <a:t>.</a:t>
            </a:r>
          </a:p>
          <a:p>
            <a:pPr algn="just"/>
            <a:r>
              <a:rPr lang="en-US" b="1" i="0" dirty="0">
                <a:solidFill>
                  <a:srgbClr val="333333"/>
                </a:solidFill>
                <a:effectLst/>
                <a:latin typeface="inter-bold"/>
              </a:rPr>
              <a:t>Optimal:</a:t>
            </a:r>
            <a:r>
              <a:rPr lang="en-US" b="0" i="0" dirty="0">
                <a:solidFill>
                  <a:srgbClr val="333333"/>
                </a:solidFill>
                <a:effectLst/>
                <a:latin typeface="inter-regular"/>
              </a:rPr>
              <a:t> Depth-limited search can be viewed as a special case of DFS, and it is also not optimal even if ℓ&gt;d.</a:t>
            </a:r>
          </a:p>
        </p:txBody>
      </p:sp>
      <p:sp>
        <p:nvSpPr>
          <p:cNvPr id="8" name="Title 1">
            <a:extLst>
              <a:ext uri="{FF2B5EF4-FFF2-40B4-BE49-F238E27FC236}">
                <a16:creationId xmlns:a16="http://schemas.microsoft.com/office/drawing/2014/main" id="{DEA297C5-7E19-2A3A-C397-2731400FF3FC}"/>
              </a:ext>
            </a:extLst>
          </p:cNvPr>
          <p:cNvSpPr>
            <a:spLocks noGrp="1"/>
          </p:cNvSpPr>
          <p:nvPr>
            <p:ph type="title"/>
          </p:nvPr>
        </p:nvSpPr>
        <p:spPr>
          <a:xfrm>
            <a:off x="0" y="122548"/>
            <a:ext cx="12192000" cy="575036"/>
          </a:xfrm>
          <a:solidFill>
            <a:schemeClr val="accent2">
              <a:lumMod val="20000"/>
              <a:lumOff val="80000"/>
            </a:schemeClr>
          </a:solidFill>
        </p:spPr>
        <p:txBody>
          <a:bodyPr>
            <a:normAutofit fontScale="90000"/>
          </a:bodyPr>
          <a:lstStyle/>
          <a:p>
            <a:r>
              <a:rPr lang="en-US" sz="4000" dirty="0">
                <a:latin typeface="Berlin Sans FB Demi" panose="020E0802020502020306" pitchFamily="34" charset="0"/>
              </a:rPr>
              <a:t> Depth-Limited Search</a:t>
            </a:r>
            <a:endParaRPr lang="en-SG" sz="4000" dirty="0">
              <a:latin typeface="Berlin Sans FB Demi" panose="020E0802020502020306" pitchFamily="34" charset="0"/>
            </a:endParaRPr>
          </a:p>
        </p:txBody>
      </p:sp>
    </p:spTree>
    <p:extLst>
      <p:ext uri="{BB962C8B-B14F-4D97-AF65-F5344CB8AC3E}">
        <p14:creationId xmlns:p14="http://schemas.microsoft.com/office/powerpoint/2010/main" val="2868684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67D849-6CD3-56F2-5DE6-90B7EBCBFEF2}"/>
              </a:ext>
            </a:extLst>
          </p:cNvPr>
          <p:cNvSpPr>
            <a:spLocks noGrp="1"/>
          </p:cNvSpPr>
          <p:nvPr>
            <p:ph idx="1"/>
          </p:nvPr>
        </p:nvSpPr>
        <p:spPr>
          <a:xfrm>
            <a:off x="116264" y="72558"/>
            <a:ext cx="12020318" cy="964390"/>
          </a:xfrm>
          <a:solidFill>
            <a:schemeClr val="bg1"/>
          </a:solidFill>
        </p:spPr>
        <p:txBody>
          <a:bodyPr>
            <a:normAutofit/>
          </a:bodyPr>
          <a:lstStyle/>
          <a:p>
            <a:pPr marL="0" indent="0" algn="just">
              <a:buNone/>
            </a:pPr>
            <a:r>
              <a:rPr lang="en-US" b="1" dirty="0">
                <a:effectLst/>
                <a:latin typeface="Aptos" panose="020B0004020202020204" pitchFamily="34" charset="0"/>
              </a:rPr>
              <a:t>Example:- </a:t>
            </a:r>
            <a:r>
              <a:rPr lang="en-US" dirty="0">
                <a:effectLst/>
                <a:latin typeface="Aptos" panose="020B0004020202020204" pitchFamily="34" charset="0"/>
              </a:rPr>
              <a:t>Let’s look at the following tree with six nodes. Our target node is 5. For this example, we’ll use a level limit of two as we traverse the tree. We use a visited array to mark off nodes we have already traversed through. This keeps us from visiting the same node multiple times</a:t>
            </a:r>
            <a:endParaRPr lang="en-SG" dirty="0">
              <a:latin typeface="Aptos" panose="020B0004020202020204" pitchFamily="34" charset="0"/>
            </a:endParaRPr>
          </a:p>
        </p:txBody>
      </p:sp>
      <p:pic>
        <p:nvPicPr>
          <p:cNvPr id="13" name="Picture 12">
            <a:extLst>
              <a:ext uri="{FF2B5EF4-FFF2-40B4-BE49-F238E27FC236}">
                <a16:creationId xmlns:a16="http://schemas.microsoft.com/office/drawing/2014/main" id="{7D243BA1-6D01-3E33-7F54-C3E4ADD3EB09}"/>
              </a:ext>
            </a:extLst>
          </p:cNvPr>
          <p:cNvPicPr>
            <a:picLocks noChangeAspect="1"/>
          </p:cNvPicPr>
          <p:nvPr/>
        </p:nvPicPr>
        <p:blipFill>
          <a:blip r:embed="rId2"/>
          <a:stretch>
            <a:fillRect/>
          </a:stretch>
        </p:blipFill>
        <p:spPr>
          <a:xfrm>
            <a:off x="207818" y="1036948"/>
            <a:ext cx="3085953" cy="1998483"/>
          </a:xfrm>
          <a:prstGeom prst="rect">
            <a:avLst/>
          </a:prstGeom>
          <a:ln>
            <a:solidFill>
              <a:schemeClr val="tx1">
                <a:lumMod val="95000"/>
                <a:lumOff val="5000"/>
              </a:schemeClr>
            </a:solidFill>
          </a:ln>
        </p:spPr>
      </p:pic>
      <p:pic>
        <p:nvPicPr>
          <p:cNvPr id="15" name="Picture 14">
            <a:extLst>
              <a:ext uri="{FF2B5EF4-FFF2-40B4-BE49-F238E27FC236}">
                <a16:creationId xmlns:a16="http://schemas.microsoft.com/office/drawing/2014/main" id="{DD398D0A-57CF-B560-6305-20CFA15C2218}"/>
              </a:ext>
            </a:extLst>
          </p:cNvPr>
          <p:cNvPicPr>
            <a:picLocks noChangeAspect="1"/>
          </p:cNvPicPr>
          <p:nvPr/>
        </p:nvPicPr>
        <p:blipFill>
          <a:blip r:embed="rId3"/>
          <a:stretch>
            <a:fillRect/>
          </a:stretch>
        </p:blipFill>
        <p:spPr>
          <a:xfrm>
            <a:off x="3293771" y="1036947"/>
            <a:ext cx="2969291" cy="1998483"/>
          </a:xfrm>
          <a:prstGeom prst="rect">
            <a:avLst/>
          </a:prstGeom>
          <a:ln>
            <a:solidFill>
              <a:schemeClr val="tx1">
                <a:lumMod val="95000"/>
                <a:lumOff val="5000"/>
              </a:schemeClr>
            </a:solidFill>
          </a:ln>
        </p:spPr>
      </p:pic>
      <p:pic>
        <p:nvPicPr>
          <p:cNvPr id="17" name="Picture 16">
            <a:extLst>
              <a:ext uri="{FF2B5EF4-FFF2-40B4-BE49-F238E27FC236}">
                <a16:creationId xmlns:a16="http://schemas.microsoft.com/office/drawing/2014/main" id="{113EDE42-14D0-A819-CCFD-3CC060B6F5F1}"/>
              </a:ext>
            </a:extLst>
          </p:cNvPr>
          <p:cNvPicPr>
            <a:picLocks noChangeAspect="1"/>
          </p:cNvPicPr>
          <p:nvPr/>
        </p:nvPicPr>
        <p:blipFill>
          <a:blip r:embed="rId4"/>
          <a:stretch>
            <a:fillRect/>
          </a:stretch>
        </p:blipFill>
        <p:spPr>
          <a:xfrm>
            <a:off x="6263062" y="1036946"/>
            <a:ext cx="2849738" cy="1998483"/>
          </a:xfrm>
          <a:prstGeom prst="rect">
            <a:avLst/>
          </a:prstGeom>
          <a:ln>
            <a:solidFill>
              <a:schemeClr val="tx1">
                <a:lumMod val="95000"/>
                <a:lumOff val="5000"/>
              </a:schemeClr>
            </a:solidFill>
          </a:ln>
        </p:spPr>
      </p:pic>
      <p:pic>
        <p:nvPicPr>
          <p:cNvPr id="5" name="Picture 4">
            <a:extLst>
              <a:ext uri="{FF2B5EF4-FFF2-40B4-BE49-F238E27FC236}">
                <a16:creationId xmlns:a16="http://schemas.microsoft.com/office/drawing/2014/main" id="{6DD5C41B-D3E2-5155-4CDF-54D00CC38611}"/>
              </a:ext>
            </a:extLst>
          </p:cNvPr>
          <p:cNvPicPr>
            <a:picLocks noChangeAspect="1"/>
          </p:cNvPicPr>
          <p:nvPr/>
        </p:nvPicPr>
        <p:blipFill>
          <a:blip r:embed="rId5"/>
          <a:stretch>
            <a:fillRect/>
          </a:stretch>
        </p:blipFill>
        <p:spPr>
          <a:xfrm>
            <a:off x="9112800" y="1036946"/>
            <a:ext cx="2882687" cy="1998483"/>
          </a:xfrm>
          <a:prstGeom prst="rect">
            <a:avLst/>
          </a:prstGeom>
          <a:ln>
            <a:solidFill>
              <a:schemeClr val="tx1">
                <a:lumMod val="95000"/>
                <a:lumOff val="5000"/>
              </a:schemeClr>
            </a:solidFill>
          </a:ln>
        </p:spPr>
      </p:pic>
      <p:pic>
        <p:nvPicPr>
          <p:cNvPr id="7" name="Picture 6">
            <a:extLst>
              <a:ext uri="{FF2B5EF4-FFF2-40B4-BE49-F238E27FC236}">
                <a16:creationId xmlns:a16="http://schemas.microsoft.com/office/drawing/2014/main" id="{5A24DD7F-8998-0CB1-F347-9A847173613E}"/>
              </a:ext>
            </a:extLst>
          </p:cNvPr>
          <p:cNvPicPr>
            <a:picLocks noChangeAspect="1"/>
          </p:cNvPicPr>
          <p:nvPr/>
        </p:nvPicPr>
        <p:blipFill>
          <a:blip r:embed="rId6"/>
          <a:stretch>
            <a:fillRect/>
          </a:stretch>
        </p:blipFill>
        <p:spPr>
          <a:xfrm>
            <a:off x="207817" y="3429000"/>
            <a:ext cx="3881707" cy="2641862"/>
          </a:xfrm>
          <a:prstGeom prst="rect">
            <a:avLst/>
          </a:prstGeom>
          <a:ln>
            <a:solidFill>
              <a:schemeClr val="accent1"/>
            </a:solidFill>
          </a:ln>
        </p:spPr>
      </p:pic>
      <p:pic>
        <p:nvPicPr>
          <p:cNvPr id="9" name="Picture 8">
            <a:extLst>
              <a:ext uri="{FF2B5EF4-FFF2-40B4-BE49-F238E27FC236}">
                <a16:creationId xmlns:a16="http://schemas.microsoft.com/office/drawing/2014/main" id="{CDAC7CA5-A1E1-DC3D-972D-9545A13EB307}"/>
              </a:ext>
            </a:extLst>
          </p:cNvPr>
          <p:cNvPicPr>
            <a:picLocks noChangeAspect="1"/>
          </p:cNvPicPr>
          <p:nvPr/>
        </p:nvPicPr>
        <p:blipFill>
          <a:blip r:embed="rId7"/>
          <a:stretch>
            <a:fillRect/>
          </a:stretch>
        </p:blipFill>
        <p:spPr>
          <a:xfrm>
            <a:off x="4104497" y="3428998"/>
            <a:ext cx="3837486" cy="2641861"/>
          </a:xfrm>
          <a:prstGeom prst="rect">
            <a:avLst/>
          </a:prstGeom>
          <a:ln>
            <a:solidFill>
              <a:schemeClr val="accent1"/>
            </a:solidFill>
          </a:ln>
        </p:spPr>
      </p:pic>
      <p:pic>
        <p:nvPicPr>
          <p:cNvPr id="11" name="Picture 10">
            <a:extLst>
              <a:ext uri="{FF2B5EF4-FFF2-40B4-BE49-F238E27FC236}">
                <a16:creationId xmlns:a16="http://schemas.microsoft.com/office/drawing/2014/main" id="{F857484B-DA84-594E-8F42-01140BF13904}"/>
              </a:ext>
            </a:extLst>
          </p:cNvPr>
          <p:cNvPicPr>
            <a:picLocks noChangeAspect="1"/>
          </p:cNvPicPr>
          <p:nvPr/>
        </p:nvPicPr>
        <p:blipFill>
          <a:blip r:embed="rId8"/>
          <a:stretch>
            <a:fillRect/>
          </a:stretch>
        </p:blipFill>
        <p:spPr>
          <a:xfrm>
            <a:off x="7956956" y="3428998"/>
            <a:ext cx="4027227" cy="2641861"/>
          </a:xfrm>
          <a:prstGeom prst="rect">
            <a:avLst/>
          </a:prstGeom>
          <a:ln>
            <a:solidFill>
              <a:schemeClr val="accent1"/>
            </a:solidFill>
          </a:ln>
        </p:spPr>
      </p:pic>
    </p:spTree>
    <p:extLst>
      <p:ext uri="{BB962C8B-B14F-4D97-AF65-F5344CB8AC3E}">
        <p14:creationId xmlns:p14="http://schemas.microsoft.com/office/powerpoint/2010/main" val="7798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9813A7-AFA1-3435-46F8-02C3EE0B1432}"/>
              </a:ext>
            </a:extLst>
          </p:cNvPr>
          <p:cNvSpPr txBox="1"/>
          <p:nvPr/>
        </p:nvSpPr>
        <p:spPr>
          <a:xfrm>
            <a:off x="273377" y="1079042"/>
            <a:ext cx="10897386" cy="5509200"/>
          </a:xfrm>
          <a:prstGeom prst="rect">
            <a:avLst/>
          </a:prstGeom>
          <a:noFill/>
        </p:spPr>
        <p:txBody>
          <a:bodyPr wrap="square">
            <a:spAutoFit/>
          </a:bodyPr>
          <a:lstStyle/>
          <a:p>
            <a:pPr marL="285750" indent="-285750">
              <a:buFont typeface="Wingdings" panose="05000000000000000000" pitchFamily="2" charset="2"/>
              <a:buChar char="Ø"/>
            </a:pPr>
            <a:r>
              <a:rPr lang="en-SG" sz="2200" dirty="0">
                <a:latin typeface="Aptos" panose="020B0004020202020204" pitchFamily="34" charset="0"/>
              </a:rPr>
              <a:t>State Space Search</a:t>
            </a:r>
          </a:p>
          <a:p>
            <a:pPr marL="285750" indent="-285750">
              <a:buFont typeface="Wingdings" panose="05000000000000000000" pitchFamily="2" charset="2"/>
              <a:buChar char="Ø"/>
            </a:pPr>
            <a:r>
              <a:rPr lang="en-SG" sz="2200" dirty="0">
                <a:latin typeface="Aptos" panose="020B0004020202020204" pitchFamily="34" charset="0"/>
              </a:rPr>
              <a:t>8-puzzle Problem Without Heuristic</a:t>
            </a:r>
          </a:p>
          <a:p>
            <a:pPr marL="285750" indent="-285750">
              <a:buFont typeface="Wingdings" panose="05000000000000000000" pitchFamily="2" charset="2"/>
              <a:buChar char="Ø"/>
            </a:pPr>
            <a:r>
              <a:rPr lang="en-SG" sz="2200" dirty="0">
                <a:latin typeface="Aptos" panose="020B0004020202020204" pitchFamily="34" charset="0"/>
              </a:rPr>
              <a:t>Un-informed Search Algos:</a:t>
            </a:r>
          </a:p>
          <a:p>
            <a:pPr marL="800100" lvl="1" indent="-342900">
              <a:buFont typeface="+mj-lt"/>
              <a:buAutoNum type="arabicPeriod"/>
            </a:pPr>
            <a:r>
              <a:rPr lang="en-SG" sz="2200" dirty="0">
                <a:latin typeface="Aptos" panose="020B0004020202020204" pitchFamily="34" charset="0"/>
              </a:rPr>
              <a:t>Breadth First Search</a:t>
            </a:r>
          </a:p>
          <a:p>
            <a:pPr marL="800100" lvl="1" indent="-342900">
              <a:buFont typeface="+mj-lt"/>
              <a:buAutoNum type="arabicPeriod"/>
            </a:pPr>
            <a:r>
              <a:rPr lang="en-SG" sz="2200" dirty="0">
                <a:latin typeface="Aptos" panose="020B0004020202020204" pitchFamily="34" charset="0"/>
              </a:rPr>
              <a:t>Depth First Search</a:t>
            </a:r>
          </a:p>
          <a:p>
            <a:pPr marL="800100" lvl="1" indent="-342900">
              <a:buFont typeface="+mj-lt"/>
              <a:buAutoNum type="arabicPeriod"/>
            </a:pPr>
            <a:r>
              <a:rPr lang="en-SG" sz="2200" dirty="0">
                <a:solidFill>
                  <a:srgbClr val="C00000"/>
                </a:solidFill>
                <a:latin typeface="Aptos" panose="020B0004020202020204" pitchFamily="34" charset="0"/>
              </a:rPr>
              <a:t>Depth-limited Search Algorithm:</a:t>
            </a:r>
          </a:p>
          <a:p>
            <a:pPr marL="800100" lvl="1" indent="-342900">
              <a:buFont typeface="+mj-lt"/>
              <a:buAutoNum type="arabicPeriod"/>
            </a:pPr>
            <a:r>
              <a:rPr lang="en-SG" sz="2200" dirty="0">
                <a:solidFill>
                  <a:srgbClr val="C00000"/>
                </a:solidFill>
                <a:latin typeface="Aptos" panose="020B0004020202020204" pitchFamily="34" charset="0"/>
              </a:rPr>
              <a:t>Uniform Cost Search</a:t>
            </a:r>
          </a:p>
          <a:p>
            <a:pPr marL="800100" lvl="1" indent="-342900">
              <a:buFont typeface="+mj-lt"/>
              <a:buAutoNum type="arabicPeriod"/>
            </a:pPr>
            <a:r>
              <a:rPr lang="en-SG" sz="2200" dirty="0">
                <a:solidFill>
                  <a:srgbClr val="C00000"/>
                </a:solidFill>
                <a:latin typeface="Aptos" panose="020B0004020202020204" pitchFamily="34" charset="0"/>
              </a:rPr>
              <a:t>Iterative Deepening Depth-first Search</a:t>
            </a:r>
          </a:p>
          <a:p>
            <a:pPr marL="800100" lvl="1" indent="-342900">
              <a:buFont typeface="+mj-lt"/>
              <a:buAutoNum type="arabicPeriod"/>
            </a:pPr>
            <a:r>
              <a:rPr lang="en-SG" sz="2200" dirty="0">
                <a:solidFill>
                  <a:srgbClr val="C00000"/>
                </a:solidFill>
                <a:latin typeface="Aptos" panose="020B0004020202020204" pitchFamily="34" charset="0"/>
              </a:rPr>
              <a:t>Bidirectional Search Algorithm</a:t>
            </a:r>
          </a:p>
          <a:p>
            <a:pPr marL="285750" indent="-285750">
              <a:buFont typeface="Wingdings" panose="05000000000000000000" pitchFamily="2" charset="2"/>
              <a:buChar char="Ø"/>
            </a:pPr>
            <a:r>
              <a:rPr lang="en-SG" sz="2200" dirty="0">
                <a:latin typeface="Aptos" panose="020B0004020202020204" pitchFamily="34" charset="0"/>
              </a:rPr>
              <a:t>Informed Search:</a:t>
            </a:r>
          </a:p>
          <a:p>
            <a:pPr marL="800100" lvl="1" indent="-342900">
              <a:buFont typeface="+mj-lt"/>
              <a:buAutoNum type="arabicPeriod"/>
            </a:pPr>
            <a:r>
              <a:rPr lang="en-SG" sz="2200" dirty="0">
                <a:solidFill>
                  <a:srgbClr val="C00000"/>
                </a:solidFill>
                <a:latin typeface="Aptos" panose="020B0004020202020204" pitchFamily="34" charset="0"/>
              </a:rPr>
              <a:t>Best-first Search Algorithm </a:t>
            </a:r>
          </a:p>
          <a:p>
            <a:pPr marL="800100" lvl="1" indent="-342900">
              <a:buFont typeface="+mj-lt"/>
              <a:buAutoNum type="arabicPeriod"/>
            </a:pPr>
            <a:r>
              <a:rPr lang="en-SG" sz="2200" dirty="0">
                <a:solidFill>
                  <a:srgbClr val="C00000"/>
                </a:solidFill>
                <a:latin typeface="Aptos" panose="020B0004020202020204" pitchFamily="34" charset="0"/>
              </a:rPr>
              <a:t>Beam search</a:t>
            </a:r>
          </a:p>
          <a:p>
            <a:pPr marL="800100" lvl="1" indent="-342900">
              <a:buFont typeface="+mj-lt"/>
              <a:buAutoNum type="arabicPeriod"/>
            </a:pPr>
            <a:r>
              <a:rPr lang="en-SG" sz="2200" dirty="0">
                <a:solidFill>
                  <a:srgbClr val="C00000"/>
                </a:solidFill>
                <a:latin typeface="Aptos" panose="020B0004020202020204" pitchFamily="34" charset="0"/>
              </a:rPr>
              <a:t>A* Search Algorithm</a:t>
            </a:r>
          </a:p>
          <a:p>
            <a:pPr marL="285750" indent="-285750">
              <a:buFont typeface="Wingdings" panose="05000000000000000000" pitchFamily="2" charset="2"/>
              <a:buChar char="Ø"/>
            </a:pPr>
            <a:r>
              <a:rPr lang="en-SG" sz="2200" dirty="0">
                <a:latin typeface="Aptos" panose="020B0004020202020204" pitchFamily="34" charset="0"/>
              </a:rPr>
              <a:t>Hill Climbing</a:t>
            </a:r>
          </a:p>
          <a:p>
            <a:pPr marL="285750" indent="-285750">
              <a:buFont typeface="Wingdings" panose="05000000000000000000" pitchFamily="2" charset="2"/>
              <a:buChar char="Ø"/>
            </a:pPr>
            <a:r>
              <a:rPr lang="en-SG" sz="2200" dirty="0">
                <a:latin typeface="Aptos" panose="020B0004020202020204" pitchFamily="34" charset="0"/>
              </a:rPr>
              <a:t>Simulated Annealing</a:t>
            </a:r>
          </a:p>
          <a:p>
            <a:pPr marL="285750" indent="-285750">
              <a:buFont typeface="Wingdings" panose="05000000000000000000" pitchFamily="2" charset="2"/>
              <a:buChar char="Ø"/>
            </a:pPr>
            <a:r>
              <a:rPr lang="en-SG" sz="2200" dirty="0">
                <a:latin typeface="Aptos" panose="020B0004020202020204" pitchFamily="34" charset="0"/>
              </a:rPr>
              <a:t>Constraint Satisfaction Problem In AI</a:t>
            </a:r>
          </a:p>
        </p:txBody>
      </p:sp>
      <p:sp>
        <p:nvSpPr>
          <p:cNvPr id="7" name="TextBox 6">
            <a:extLst>
              <a:ext uri="{FF2B5EF4-FFF2-40B4-BE49-F238E27FC236}">
                <a16:creationId xmlns:a16="http://schemas.microsoft.com/office/drawing/2014/main" id="{493AB3D9-151A-9232-8866-738A186CD235}"/>
              </a:ext>
            </a:extLst>
          </p:cNvPr>
          <p:cNvSpPr txBox="1"/>
          <p:nvPr/>
        </p:nvSpPr>
        <p:spPr>
          <a:xfrm>
            <a:off x="1" y="88399"/>
            <a:ext cx="12192000" cy="830997"/>
          </a:xfrm>
          <a:prstGeom prst="rect">
            <a:avLst/>
          </a:prstGeom>
          <a:solidFill>
            <a:schemeClr val="accent2">
              <a:lumMod val="40000"/>
              <a:lumOff val="60000"/>
            </a:schemeClr>
          </a:solidFill>
        </p:spPr>
        <p:txBody>
          <a:bodyPr wrap="square" rtlCol="0">
            <a:spAutoFit/>
          </a:bodyPr>
          <a:lstStyle/>
          <a:p>
            <a:r>
              <a:rPr lang="en-SG" sz="4800" dirty="0">
                <a:latin typeface="Berlin Sans FB Demi" panose="020E0802020502020306" pitchFamily="34" charset="0"/>
              </a:rPr>
              <a:t>  Outline:-</a:t>
            </a:r>
          </a:p>
        </p:txBody>
      </p:sp>
    </p:spTree>
    <p:extLst>
      <p:ext uri="{BB962C8B-B14F-4D97-AF65-F5344CB8AC3E}">
        <p14:creationId xmlns:p14="http://schemas.microsoft.com/office/powerpoint/2010/main" val="1700184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9C7735-931D-303D-71D3-85787E338252}"/>
              </a:ext>
            </a:extLst>
          </p:cNvPr>
          <p:cNvSpPr txBox="1"/>
          <p:nvPr/>
        </p:nvSpPr>
        <p:spPr>
          <a:xfrm>
            <a:off x="284149" y="646746"/>
            <a:ext cx="11869603" cy="1754326"/>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US" b="0" i="0" dirty="0">
                <a:solidFill>
                  <a:srgbClr val="333333"/>
                </a:solidFill>
                <a:effectLst/>
                <a:highlight>
                  <a:srgbClr val="FFFFFF"/>
                </a:highlight>
                <a:latin typeface="inter-regular"/>
              </a:rPr>
              <a:t>The iterative deepening algorithm is a combination of DFS and BFS algorithms. This search algorithm finds out the best depth limit and does it by gradually increasing the limit until a goal is found. </a:t>
            </a:r>
          </a:p>
          <a:p>
            <a:pPr marL="285750" indent="-285750" algn="just">
              <a:buFont typeface="Arial" panose="020B0604020202020204" pitchFamily="34" charset="0"/>
              <a:buChar char="•"/>
            </a:pPr>
            <a:r>
              <a:rPr lang="en-US" b="0" i="0" dirty="0">
                <a:solidFill>
                  <a:srgbClr val="333333"/>
                </a:solidFill>
                <a:effectLst/>
                <a:highlight>
                  <a:srgbClr val="FFFFFF"/>
                </a:highlight>
                <a:latin typeface="inter-regular"/>
              </a:rPr>
              <a:t>This algorithm performs depth-first search up to a certain "depth limit", and it keeps increasing the depth limit after each iteration until the goal node is found. This Search algorithm combines the benefits of Breadth-first search's fast search and depth-first search's memory efficiency.</a:t>
            </a:r>
          </a:p>
          <a:p>
            <a:pPr marL="285750" indent="-285750" algn="just">
              <a:buFont typeface="Arial" panose="020B0604020202020204" pitchFamily="34" charset="0"/>
              <a:buChar char="•"/>
            </a:pPr>
            <a:r>
              <a:rPr lang="en-US" b="0" i="0" dirty="0">
                <a:solidFill>
                  <a:srgbClr val="333333"/>
                </a:solidFill>
                <a:effectLst/>
                <a:highlight>
                  <a:srgbClr val="FFFFFF"/>
                </a:highlight>
                <a:latin typeface="inter-regular"/>
              </a:rPr>
              <a:t>The iterative search algorithm is useful uninformed search when search space is large, and depth of goal node is unknown.</a:t>
            </a:r>
          </a:p>
        </p:txBody>
      </p:sp>
      <p:sp>
        <p:nvSpPr>
          <p:cNvPr id="7" name="TextBox 6">
            <a:extLst>
              <a:ext uri="{FF2B5EF4-FFF2-40B4-BE49-F238E27FC236}">
                <a16:creationId xmlns:a16="http://schemas.microsoft.com/office/drawing/2014/main" id="{9B222925-AFD9-CE50-AD91-74D0DD61E526}"/>
              </a:ext>
            </a:extLst>
          </p:cNvPr>
          <p:cNvSpPr txBox="1"/>
          <p:nvPr/>
        </p:nvSpPr>
        <p:spPr>
          <a:xfrm>
            <a:off x="322397" y="2449711"/>
            <a:ext cx="5773603" cy="2862322"/>
          </a:xfrm>
          <a:prstGeom prst="rect">
            <a:avLst/>
          </a:prstGeom>
          <a:noFill/>
        </p:spPr>
        <p:txBody>
          <a:bodyPr wrap="square">
            <a:spAutoFit/>
          </a:bodyPr>
          <a:lstStyle/>
          <a:p>
            <a:r>
              <a:rPr lang="en-US" b="0" i="0" dirty="0">
                <a:solidFill>
                  <a:schemeClr val="tx1">
                    <a:lumMod val="95000"/>
                    <a:lumOff val="5000"/>
                  </a:schemeClr>
                </a:solidFill>
                <a:effectLst/>
                <a:latin typeface="erdana"/>
              </a:rPr>
              <a:t>Example-1:</a:t>
            </a:r>
          </a:p>
          <a:p>
            <a:pPr algn="just"/>
            <a:r>
              <a:rPr lang="en-US" b="0" i="0" dirty="0">
                <a:solidFill>
                  <a:schemeClr val="tx1">
                    <a:lumMod val="95000"/>
                    <a:lumOff val="5000"/>
                  </a:schemeClr>
                </a:solidFill>
                <a:effectLst/>
                <a:latin typeface="inter-regular"/>
              </a:rPr>
              <a:t>Following tree structure is showing the iterative deepening depth-first search. IDDFS algorithm performs various iterations until it does not find the goal node. The iteration performed by the algorithm is given as:</a:t>
            </a:r>
          </a:p>
          <a:p>
            <a:r>
              <a:rPr lang="en-US" b="0" i="0" dirty="0">
                <a:solidFill>
                  <a:schemeClr val="tx1">
                    <a:lumMod val="95000"/>
                    <a:lumOff val="5000"/>
                  </a:schemeClr>
                </a:solidFill>
                <a:effectLst/>
                <a:latin typeface="inter-regular"/>
              </a:rPr>
              <a:t>1'st Iteration-----&gt; A</a:t>
            </a:r>
            <a:br>
              <a:rPr lang="en-US" dirty="0">
                <a:solidFill>
                  <a:schemeClr val="tx1">
                    <a:lumMod val="95000"/>
                    <a:lumOff val="5000"/>
                  </a:schemeClr>
                </a:solidFill>
              </a:rPr>
            </a:br>
            <a:r>
              <a:rPr lang="en-US" b="0" i="0" dirty="0">
                <a:solidFill>
                  <a:schemeClr val="tx1">
                    <a:lumMod val="95000"/>
                    <a:lumOff val="5000"/>
                  </a:schemeClr>
                </a:solidFill>
                <a:effectLst/>
                <a:latin typeface="inter-regular"/>
              </a:rPr>
              <a:t>2'nd Iteration----&gt; A, B, C</a:t>
            </a:r>
            <a:br>
              <a:rPr lang="en-US" dirty="0">
                <a:solidFill>
                  <a:schemeClr val="tx1">
                    <a:lumMod val="95000"/>
                    <a:lumOff val="5000"/>
                  </a:schemeClr>
                </a:solidFill>
              </a:rPr>
            </a:br>
            <a:r>
              <a:rPr lang="en-US" b="0" i="0" dirty="0">
                <a:solidFill>
                  <a:schemeClr val="tx1">
                    <a:lumMod val="95000"/>
                    <a:lumOff val="5000"/>
                  </a:schemeClr>
                </a:solidFill>
                <a:effectLst/>
                <a:latin typeface="inter-regular"/>
              </a:rPr>
              <a:t>3'rd Iteration------&gt;A, B, D, E, C, F, G</a:t>
            </a:r>
            <a:br>
              <a:rPr lang="en-US" dirty="0">
                <a:solidFill>
                  <a:schemeClr val="tx1">
                    <a:lumMod val="95000"/>
                    <a:lumOff val="5000"/>
                  </a:schemeClr>
                </a:solidFill>
              </a:rPr>
            </a:br>
            <a:r>
              <a:rPr lang="en-US" b="0" i="0" dirty="0">
                <a:solidFill>
                  <a:schemeClr val="tx1">
                    <a:lumMod val="95000"/>
                    <a:lumOff val="5000"/>
                  </a:schemeClr>
                </a:solidFill>
                <a:effectLst/>
                <a:latin typeface="inter-regular"/>
              </a:rPr>
              <a:t>4'th Iteration------&gt;A, B, D, H, I, E, C, F, K, G</a:t>
            </a:r>
            <a:br>
              <a:rPr lang="en-US" dirty="0">
                <a:solidFill>
                  <a:schemeClr val="tx1">
                    <a:lumMod val="95000"/>
                    <a:lumOff val="5000"/>
                  </a:schemeClr>
                </a:solidFill>
              </a:rPr>
            </a:br>
            <a:r>
              <a:rPr lang="en-US" b="0" i="0" dirty="0">
                <a:solidFill>
                  <a:schemeClr val="tx1">
                    <a:lumMod val="95000"/>
                    <a:lumOff val="5000"/>
                  </a:schemeClr>
                </a:solidFill>
                <a:effectLst/>
                <a:latin typeface="inter-regular"/>
              </a:rPr>
              <a:t>In the fourth iteration, the algorithm will find the goal node.</a:t>
            </a:r>
            <a:endParaRPr lang="en-SG" dirty="0">
              <a:solidFill>
                <a:schemeClr val="tx1">
                  <a:lumMod val="95000"/>
                  <a:lumOff val="5000"/>
                </a:schemeClr>
              </a:solidFill>
            </a:endParaRPr>
          </a:p>
        </p:txBody>
      </p:sp>
      <p:pic>
        <p:nvPicPr>
          <p:cNvPr id="13314" name="Picture 2" descr="Uninformed Search Algorithms">
            <a:extLst>
              <a:ext uri="{FF2B5EF4-FFF2-40B4-BE49-F238E27FC236}">
                <a16:creationId xmlns:a16="http://schemas.microsoft.com/office/drawing/2014/main" id="{6F884EFD-E099-C435-1D53-52FDE4498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056" y="2449711"/>
            <a:ext cx="5493696" cy="43949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7A4D3E5-18EE-0941-5DC2-87DAB8AE8543}"/>
              </a:ext>
            </a:extLst>
          </p:cNvPr>
          <p:cNvSpPr txBox="1"/>
          <p:nvPr/>
        </p:nvSpPr>
        <p:spPr>
          <a:xfrm>
            <a:off x="0" y="13332"/>
            <a:ext cx="12192000" cy="584775"/>
          </a:xfrm>
          <a:prstGeom prst="rect">
            <a:avLst/>
          </a:prstGeom>
          <a:solidFill>
            <a:schemeClr val="accent2">
              <a:lumMod val="20000"/>
              <a:lumOff val="80000"/>
            </a:schemeClr>
          </a:solidFill>
        </p:spPr>
        <p:txBody>
          <a:bodyPr wrap="square">
            <a:spAutoFit/>
          </a:bodyPr>
          <a:lstStyle/>
          <a:p>
            <a:r>
              <a:rPr lang="en-US" sz="3200" b="1" i="0" dirty="0">
                <a:solidFill>
                  <a:schemeClr val="tx1">
                    <a:lumMod val="95000"/>
                    <a:lumOff val="5000"/>
                  </a:schemeClr>
                </a:solidFill>
                <a:effectLst/>
                <a:latin typeface="Berlin Sans FB Demi" panose="020E0802020502020306" pitchFamily="34" charset="0"/>
              </a:rPr>
              <a:t>   Iterative Deepening Depth-first Search</a:t>
            </a:r>
            <a:endParaRPr lang="en-SG" sz="3200" dirty="0">
              <a:solidFill>
                <a:schemeClr val="tx1">
                  <a:lumMod val="95000"/>
                  <a:lumOff val="5000"/>
                </a:schemeClr>
              </a:solidFill>
              <a:latin typeface="Berlin Sans FB Demi" panose="020E0802020502020306" pitchFamily="34" charset="0"/>
            </a:endParaRPr>
          </a:p>
        </p:txBody>
      </p:sp>
      <p:sp>
        <p:nvSpPr>
          <p:cNvPr id="8" name="TextBox 7">
            <a:extLst>
              <a:ext uri="{FF2B5EF4-FFF2-40B4-BE49-F238E27FC236}">
                <a16:creationId xmlns:a16="http://schemas.microsoft.com/office/drawing/2014/main" id="{C2B6D05C-42B3-EBD4-69C8-8208737FB6D1}"/>
              </a:ext>
            </a:extLst>
          </p:cNvPr>
          <p:cNvSpPr txBox="1"/>
          <p:nvPr/>
        </p:nvSpPr>
        <p:spPr>
          <a:xfrm>
            <a:off x="284149" y="5360672"/>
            <a:ext cx="6201492" cy="1384995"/>
          </a:xfrm>
          <a:prstGeom prst="rect">
            <a:avLst/>
          </a:prstGeom>
          <a:solidFill>
            <a:schemeClr val="accent6">
              <a:lumMod val="20000"/>
              <a:lumOff val="80000"/>
            </a:schemeClr>
          </a:solidFill>
        </p:spPr>
        <p:txBody>
          <a:bodyPr wrap="square">
            <a:spAutoFit/>
          </a:bodyPr>
          <a:lstStyle/>
          <a:p>
            <a:pPr algn="just"/>
            <a:r>
              <a:rPr lang="en-SG" sz="1400" dirty="0">
                <a:latin typeface="Aptos" panose="020B0004020202020204" pitchFamily="34" charset="0"/>
              </a:rPr>
              <a:t>completeness: This algorithm is complete is if the branching factor is finite.</a:t>
            </a:r>
          </a:p>
          <a:p>
            <a:pPr algn="just"/>
            <a:r>
              <a:rPr lang="en-SG" sz="1400" dirty="0">
                <a:latin typeface="Aptos" panose="020B0004020202020204" pitchFamily="34" charset="0"/>
              </a:rPr>
              <a:t>Time Complexity: Let's suppose b is the branching factor and depth is d then the worst-case time complexity is O(bd).</a:t>
            </a:r>
          </a:p>
          <a:p>
            <a:pPr algn="just"/>
            <a:r>
              <a:rPr lang="en-SG" sz="1400" dirty="0">
                <a:latin typeface="Aptos" panose="020B0004020202020204" pitchFamily="34" charset="0"/>
              </a:rPr>
              <a:t>Space Complexity: The space complexity of IDDFS will be O(bd).</a:t>
            </a:r>
          </a:p>
          <a:p>
            <a:pPr algn="just"/>
            <a:r>
              <a:rPr lang="en-SG" sz="1400" dirty="0">
                <a:latin typeface="Aptos" panose="020B0004020202020204" pitchFamily="34" charset="0"/>
              </a:rPr>
              <a:t>Optimal: IDDFS algorithm is optimal if path cost is a non- decreasing function of the depth of the node.</a:t>
            </a:r>
          </a:p>
        </p:txBody>
      </p:sp>
    </p:spTree>
    <p:extLst>
      <p:ext uri="{BB962C8B-B14F-4D97-AF65-F5344CB8AC3E}">
        <p14:creationId xmlns:p14="http://schemas.microsoft.com/office/powerpoint/2010/main" val="2130627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08C4EF-6DF2-1CB4-23A3-ED47185D72C5}"/>
              </a:ext>
            </a:extLst>
          </p:cNvPr>
          <p:cNvSpPr>
            <a:spLocks noGrp="1"/>
          </p:cNvSpPr>
          <p:nvPr>
            <p:ph idx="1"/>
          </p:nvPr>
        </p:nvSpPr>
        <p:spPr>
          <a:xfrm>
            <a:off x="155951" y="701353"/>
            <a:ext cx="7017847" cy="5859779"/>
          </a:xfrm>
        </p:spPr>
        <p:txBody>
          <a:bodyPr>
            <a:normAutofit/>
          </a:bodyPr>
          <a:lstStyle/>
          <a:p>
            <a:pPr algn="just"/>
            <a:r>
              <a:rPr lang="en-US" i="0" dirty="0">
                <a:solidFill>
                  <a:schemeClr val="tx1">
                    <a:lumMod val="95000"/>
                    <a:lumOff val="5000"/>
                  </a:schemeClr>
                </a:solidFill>
                <a:effectLst/>
                <a:latin typeface="Aptos" panose="020B0004020202020204" pitchFamily="34" charset="0"/>
              </a:rPr>
              <a:t>Bidirectional search algorithm runs two simultaneous searches, one form initial state called as forward-search and other from goal node called as backward-search, to find the goal node. Bidirectional search replaces one single search graph with two small subgraphs in which one starts the search from an initial vertex and other starts from goal vertex. The search stops when these two graphs intersect each other.</a:t>
            </a:r>
          </a:p>
          <a:p>
            <a:pPr algn="just"/>
            <a:r>
              <a:rPr lang="en-US" b="1" i="0" dirty="0">
                <a:solidFill>
                  <a:schemeClr val="tx1">
                    <a:lumMod val="95000"/>
                    <a:lumOff val="5000"/>
                  </a:schemeClr>
                </a:solidFill>
                <a:effectLst/>
                <a:latin typeface="Aptos" panose="020B0004020202020204" pitchFamily="34" charset="0"/>
              </a:rPr>
              <a:t>Example:- </a:t>
            </a:r>
            <a:r>
              <a:rPr lang="en-US" i="0" dirty="0">
                <a:solidFill>
                  <a:schemeClr val="tx1">
                    <a:lumMod val="95000"/>
                    <a:lumOff val="5000"/>
                  </a:schemeClr>
                </a:solidFill>
                <a:effectLst/>
                <a:latin typeface="Aptos" panose="020B0004020202020204" pitchFamily="34" charset="0"/>
              </a:rPr>
              <a:t>In the below search tree, bidirectional search algorithm is applied. This algorithm divides one graph/tree into two sub-graphs. It starts traversing from node 1 in the forward direction and starts from goal node 16 in the backward direction.</a:t>
            </a:r>
          </a:p>
          <a:p>
            <a:pPr algn="just"/>
            <a:r>
              <a:rPr lang="en-US" i="0" dirty="0">
                <a:solidFill>
                  <a:schemeClr val="tx1">
                    <a:lumMod val="95000"/>
                    <a:lumOff val="5000"/>
                  </a:schemeClr>
                </a:solidFill>
                <a:effectLst/>
                <a:latin typeface="Aptos" panose="020B0004020202020204" pitchFamily="34" charset="0"/>
              </a:rPr>
              <a:t>The algorithm terminates at node 9 where two searches meet.</a:t>
            </a:r>
          </a:p>
          <a:p>
            <a:r>
              <a:rPr lang="en-US" sz="1600" i="0" dirty="0">
                <a:solidFill>
                  <a:schemeClr val="tx1">
                    <a:lumMod val="95000"/>
                    <a:lumOff val="5000"/>
                  </a:schemeClr>
                </a:solidFill>
                <a:effectLst/>
                <a:latin typeface="Aptos" panose="020B0004020202020204" pitchFamily="34" charset="0"/>
              </a:rPr>
              <a:t>Completeness: Bidirectional Search is complete if we use BFS in both searches.</a:t>
            </a:r>
          </a:p>
          <a:p>
            <a:r>
              <a:rPr lang="en-US" sz="1600" i="0" dirty="0">
                <a:solidFill>
                  <a:schemeClr val="tx1">
                    <a:lumMod val="95000"/>
                    <a:lumOff val="5000"/>
                  </a:schemeClr>
                </a:solidFill>
                <a:effectLst/>
                <a:latin typeface="Aptos" panose="020B0004020202020204" pitchFamily="34" charset="0"/>
              </a:rPr>
              <a:t>Time Complexity: Time complexity of bidirectional search using BFS is O(b</a:t>
            </a:r>
            <a:r>
              <a:rPr lang="en-US" sz="1600" i="0" baseline="30000" dirty="0">
                <a:solidFill>
                  <a:schemeClr val="tx1">
                    <a:lumMod val="95000"/>
                    <a:lumOff val="5000"/>
                  </a:schemeClr>
                </a:solidFill>
                <a:effectLst/>
                <a:latin typeface="Aptos" panose="020B0004020202020204" pitchFamily="34" charset="0"/>
              </a:rPr>
              <a:t>d</a:t>
            </a:r>
            <a:r>
              <a:rPr lang="en-US" sz="1600" i="0" dirty="0">
                <a:solidFill>
                  <a:schemeClr val="tx1">
                    <a:lumMod val="95000"/>
                    <a:lumOff val="5000"/>
                  </a:schemeClr>
                </a:solidFill>
                <a:effectLst/>
                <a:latin typeface="Aptos" panose="020B0004020202020204" pitchFamily="34" charset="0"/>
              </a:rPr>
              <a:t>).</a:t>
            </a:r>
          </a:p>
          <a:p>
            <a:r>
              <a:rPr lang="en-US" sz="1600" i="0" dirty="0">
                <a:solidFill>
                  <a:schemeClr val="tx1">
                    <a:lumMod val="95000"/>
                    <a:lumOff val="5000"/>
                  </a:schemeClr>
                </a:solidFill>
                <a:effectLst/>
                <a:latin typeface="Aptos" panose="020B0004020202020204" pitchFamily="34" charset="0"/>
              </a:rPr>
              <a:t>Space Complexity: Space complexity of bidirectional search is O(b</a:t>
            </a:r>
            <a:r>
              <a:rPr lang="en-US" sz="1600" i="0" baseline="30000" dirty="0">
                <a:solidFill>
                  <a:schemeClr val="tx1">
                    <a:lumMod val="95000"/>
                    <a:lumOff val="5000"/>
                  </a:schemeClr>
                </a:solidFill>
                <a:effectLst/>
                <a:latin typeface="Aptos" panose="020B0004020202020204" pitchFamily="34" charset="0"/>
              </a:rPr>
              <a:t>d</a:t>
            </a:r>
            <a:r>
              <a:rPr lang="en-US" sz="1600" i="0" dirty="0">
                <a:solidFill>
                  <a:schemeClr val="tx1">
                    <a:lumMod val="95000"/>
                    <a:lumOff val="5000"/>
                  </a:schemeClr>
                </a:solidFill>
                <a:effectLst/>
                <a:latin typeface="Aptos" panose="020B0004020202020204" pitchFamily="34" charset="0"/>
              </a:rPr>
              <a:t>).</a:t>
            </a:r>
          </a:p>
          <a:p>
            <a:r>
              <a:rPr lang="en-US" sz="1600" i="0" dirty="0">
                <a:solidFill>
                  <a:schemeClr val="tx1">
                    <a:lumMod val="95000"/>
                    <a:lumOff val="5000"/>
                  </a:schemeClr>
                </a:solidFill>
                <a:effectLst/>
                <a:latin typeface="Aptos" panose="020B0004020202020204" pitchFamily="34" charset="0"/>
              </a:rPr>
              <a:t>Optimal: Bidirectional search is Optimal.</a:t>
            </a:r>
            <a:endParaRPr lang="en-SG" sz="1600" dirty="0">
              <a:solidFill>
                <a:schemeClr val="tx1">
                  <a:lumMod val="95000"/>
                  <a:lumOff val="5000"/>
                </a:schemeClr>
              </a:solidFill>
              <a:latin typeface="Aptos" panose="020B0004020202020204" pitchFamily="34" charset="0"/>
            </a:endParaRPr>
          </a:p>
        </p:txBody>
      </p:sp>
      <p:pic>
        <p:nvPicPr>
          <p:cNvPr id="14338" name="Picture 2" descr="Uninformed Search Algorithms">
            <a:extLst>
              <a:ext uri="{FF2B5EF4-FFF2-40B4-BE49-F238E27FC236}">
                <a16:creationId xmlns:a16="http://schemas.microsoft.com/office/drawing/2014/main" id="{752D4E9E-4C2B-2972-49E5-0B4B108A82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63" t="-470" r="7202" b="470"/>
          <a:stretch/>
        </p:blipFill>
        <p:spPr bwMode="auto">
          <a:xfrm>
            <a:off x="7173798" y="774135"/>
            <a:ext cx="5027272" cy="46745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A2A19EE-6C18-360E-81EE-8C7C115CFE38}"/>
              </a:ext>
            </a:extLst>
          </p:cNvPr>
          <p:cNvSpPr txBox="1"/>
          <p:nvPr/>
        </p:nvSpPr>
        <p:spPr>
          <a:xfrm>
            <a:off x="0" y="44109"/>
            <a:ext cx="12192000" cy="584775"/>
          </a:xfrm>
          <a:prstGeom prst="rect">
            <a:avLst/>
          </a:prstGeom>
          <a:solidFill>
            <a:schemeClr val="accent2">
              <a:lumMod val="20000"/>
              <a:lumOff val="80000"/>
            </a:schemeClr>
          </a:solidFill>
        </p:spPr>
        <p:txBody>
          <a:bodyPr wrap="square">
            <a:spAutoFit/>
          </a:bodyPr>
          <a:lstStyle/>
          <a:p>
            <a:r>
              <a:rPr lang="en-US" sz="3200" b="1" i="0" dirty="0">
                <a:solidFill>
                  <a:schemeClr val="tx1">
                    <a:lumMod val="95000"/>
                    <a:lumOff val="5000"/>
                  </a:schemeClr>
                </a:solidFill>
                <a:effectLst/>
                <a:latin typeface="Berlin Sans FB Demi" panose="020E0802020502020306" pitchFamily="34" charset="0"/>
              </a:rPr>
              <a:t> Bidirectional Search Algorithm</a:t>
            </a:r>
            <a:endParaRPr lang="en-SG" sz="3200" dirty="0">
              <a:solidFill>
                <a:schemeClr val="tx1">
                  <a:lumMod val="95000"/>
                  <a:lumOff val="5000"/>
                </a:schemeClr>
              </a:solidFill>
              <a:latin typeface="Berlin Sans FB Demi" panose="020E0802020502020306" pitchFamily="34" charset="0"/>
            </a:endParaRPr>
          </a:p>
        </p:txBody>
      </p:sp>
    </p:spTree>
    <p:extLst>
      <p:ext uri="{BB962C8B-B14F-4D97-AF65-F5344CB8AC3E}">
        <p14:creationId xmlns:p14="http://schemas.microsoft.com/office/powerpoint/2010/main" val="526161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49650-C566-8319-5B78-3C33DAF8CAC4}"/>
              </a:ext>
            </a:extLst>
          </p:cNvPr>
          <p:cNvSpPr>
            <a:spLocks noGrp="1"/>
          </p:cNvSpPr>
          <p:nvPr>
            <p:ph type="title"/>
          </p:nvPr>
        </p:nvSpPr>
        <p:spPr>
          <a:xfrm>
            <a:off x="0" y="84841"/>
            <a:ext cx="12192000" cy="641023"/>
          </a:xfrm>
          <a:solidFill>
            <a:schemeClr val="accent6">
              <a:lumMod val="20000"/>
              <a:lumOff val="80000"/>
            </a:schemeClr>
          </a:solidFill>
        </p:spPr>
        <p:txBody>
          <a:bodyPr>
            <a:normAutofit/>
          </a:bodyPr>
          <a:lstStyle/>
          <a:p>
            <a:r>
              <a:rPr lang="en-US" sz="3600" b="1" i="0" dirty="0">
                <a:solidFill>
                  <a:srgbClr val="273239"/>
                </a:solidFill>
                <a:effectLst/>
                <a:latin typeface="Berlin Sans FB Demi" panose="020E0802020502020306" pitchFamily="34" charset="0"/>
              </a:rPr>
              <a:t> Informed Search Algorithms: </a:t>
            </a:r>
            <a:endParaRPr lang="en-SG" sz="3600" dirty="0">
              <a:latin typeface="Berlin Sans FB Demi" panose="020E0802020502020306" pitchFamily="34" charset="0"/>
            </a:endParaRPr>
          </a:p>
        </p:txBody>
      </p:sp>
      <p:sp>
        <p:nvSpPr>
          <p:cNvPr id="3" name="Content Placeholder 2">
            <a:extLst>
              <a:ext uri="{FF2B5EF4-FFF2-40B4-BE49-F238E27FC236}">
                <a16:creationId xmlns:a16="http://schemas.microsoft.com/office/drawing/2014/main" id="{5C2DF965-A4C2-661E-1679-D03D81BE897F}"/>
              </a:ext>
            </a:extLst>
          </p:cNvPr>
          <p:cNvSpPr>
            <a:spLocks noGrp="1"/>
          </p:cNvSpPr>
          <p:nvPr>
            <p:ph idx="1"/>
          </p:nvPr>
        </p:nvSpPr>
        <p:spPr>
          <a:xfrm>
            <a:off x="164591" y="938120"/>
            <a:ext cx="11901717" cy="5835039"/>
          </a:xfrm>
          <a:solidFill>
            <a:schemeClr val="bg1"/>
          </a:solidFill>
        </p:spPr>
        <p:txBody>
          <a:bodyPr>
            <a:normAutofit fontScale="92500" lnSpcReduction="20000"/>
          </a:bodyPr>
          <a:lstStyle/>
          <a:p>
            <a:pPr algn="just" fontAlgn="base"/>
            <a:r>
              <a:rPr lang="en-US" b="0" i="0" dirty="0">
                <a:solidFill>
                  <a:schemeClr val="tx1">
                    <a:lumMod val="95000"/>
                    <a:lumOff val="5000"/>
                  </a:schemeClr>
                </a:solidFill>
                <a:effectLst/>
                <a:highlight>
                  <a:srgbClr val="FFFFFF"/>
                </a:highlight>
                <a:latin typeface="Aptos" panose="020B0004020202020204" pitchFamily="34" charset="0"/>
              </a:rPr>
              <a:t>Here, the algorithms have information on the goal state, which helps in more efficient searching. This information is obtained by something called a </a:t>
            </a:r>
            <a:r>
              <a:rPr lang="en-US" b="0" i="1" dirty="0">
                <a:solidFill>
                  <a:schemeClr val="tx1">
                    <a:lumMod val="95000"/>
                    <a:lumOff val="5000"/>
                  </a:schemeClr>
                </a:solidFill>
                <a:effectLst/>
                <a:highlight>
                  <a:srgbClr val="FFFFFF"/>
                </a:highlight>
                <a:latin typeface="Aptos" panose="020B0004020202020204" pitchFamily="34" charset="0"/>
              </a:rPr>
              <a:t>heuristic.</a:t>
            </a:r>
            <a:r>
              <a:rPr lang="en-US" b="0" i="0" dirty="0">
                <a:solidFill>
                  <a:schemeClr val="tx1">
                    <a:lumMod val="95000"/>
                    <a:lumOff val="5000"/>
                  </a:schemeClr>
                </a:solidFill>
                <a:effectLst/>
                <a:highlight>
                  <a:srgbClr val="FFFFFF"/>
                </a:highlight>
                <a:latin typeface="Aptos" panose="020B0004020202020204" pitchFamily="34" charset="0"/>
              </a:rPr>
              <a:t> </a:t>
            </a:r>
            <a:br>
              <a:rPr lang="en-US" b="0" i="0" dirty="0">
                <a:solidFill>
                  <a:schemeClr val="tx1">
                    <a:lumMod val="95000"/>
                    <a:lumOff val="5000"/>
                  </a:schemeClr>
                </a:solidFill>
                <a:effectLst/>
                <a:highlight>
                  <a:srgbClr val="FFFFFF"/>
                </a:highlight>
                <a:latin typeface="Aptos" panose="020B0004020202020204" pitchFamily="34" charset="0"/>
              </a:rPr>
            </a:br>
            <a:r>
              <a:rPr lang="en-US" b="1" i="0" dirty="0">
                <a:solidFill>
                  <a:schemeClr val="tx1">
                    <a:lumMod val="95000"/>
                    <a:lumOff val="5000"/>
                  </a:schemeClr>
                </a:solidFill>
                <a:effectLst/>
                <a:highlight>
                  <a:srgbClr val="FFFFFF"/>
                </a:highlight>
                <a:latin typeface="Aptos" panose="020B0004020202020204" pitchFamily="34" charset="0"/>
              </a:rPr>
              <a:t>Search Heuristics: </a:t>
            </a:r>
            <a:r>
              <a:rPr lang="en-US" b="0" i="0" dirty="0">
                <a:solidFill>
                  <a:schemeClr val="tx1">
                    <a:lumMod val="95000"/>
                    <a:lumOff val="5000"/>
                  </a:schemeClr>
                </a:solidFill>
                <a:effectLst/>
                <a:highlight>
                  <a:srgbClr val="FFFFFF"/>
                </a:highlight>
                <a:latin typeface="Aptos" panose="020B0004020202020204" pitchFamily="34" charset="0"/>
              </a:rPr>
              <a:t>In an informed search, a heuristic is a </a:t>
            </a:r>
            <a:r>
              <a:rPr lang="en-US" b="0" i="1" dirty="0">
                <a:solidFill>
                  <a:schemeClr val="tx1">
                    <a:lumMod val="95000"/>
                    <a:lumOff val="5000"/>
                  </a:schemeClr>
                </a:solidFill>
                <a:effectLst/>
                <a:highlight>
                  <a:srgbClr val="FFFFFF"/>
                </a:highlight>
                <a:latin typeface="Aptos" panose="020B0004020202020204" pitchFamily="34" charset="0"/>
              </a:rPr>
              <a:t>function</a:t>
            </a:r>
            <a:r>
              <a:rPr lang="en-US" b="0" i="0" dirty="0">
                <a:solidFill>
                  <a:schemeClr val="tx1">
                    <a:lumMod val="95000"/>
                    <a:lumOff val="5000"/>
                  </a:schemeClr>
                </a:solidFill>
                <a:effectLst/>
                <a:highlight>
                  <a:srgbClr val="FFFFFF"/>
                </a:highlight>
                <a:latin typeface="Aptos" panose="020B0004020202020204" pitchFamily="34" charset="0"/>
              </a:rPr>
              <a:t> that estimates how close a state is to the goal state. For example – Manhattan distance, Euclidean distance, etc. (Lesser the distance, closer the goal.) Different heuristics are used in different informed algorithms discussed below. </a:t>
            </a:r>
            <a:r>
              <a:rPr lang="en-US" dirty="0">
                <a:solidFill>
                  <a:srgbClr val="333333"/>
                </a:solidFill>
                <a:highlight>
                  <a:srgbClr val="FFFFFF"/>
                </a:highlight>
                <a:latin typeface="inter-regular"/>
              </a:rPr>
              <a:t>The informed search algorithm is more useful for large search space. Informed search algorithm uses the idea of heuristic, so it is also called Heuristic search.</a:t>
            </a:r>
          </a:p>
          <a:p>
            <a:pPr algn="just"/>
            <a:r>
              <a:rPr lang="en-US" b="1" i="0" dirty="0">
                <a:solidFill>
                  <a:srgbClr val="333333"/>
                </a:solidFill>
                <a:effectLst/>
                <a:highlight>
                  <a:srgbClr val="FFFFFF"/>
                </a:highlight>
                <a:latin typeface="inter-bold"/>
              </a:rPr>
              <a:t>Heuristics function:</a:t>
            </a:r>
            <a:r>
              <a:rPr lang="en-US" b="0" i="0" dirty="0">
                <a:solidFill>
                  <a:srgbClr val="333333"/>
                </a:solidFill>
                <a:effectLst/>
                <a:highlight>
                  <a:srgbClr val="FFFFFF"/>
                </a:highlight>
                <a:latin typeface="inter-regular"/>
              </a:rPr>
              <a:t> Heuristic is a function which is used in Informed Search, and it finds the most promising path. It takes the current state of the agent as its input and produces the estimation of how close agent is from the goal. The heuristic method, however, might not always give the best solution, but it guaranteed to find a good solution in reasonable time. Heuristic function estimates how close a state is to the goal. It is represented by h(n), and it calculates the cost of an optimal path between the pair of states. The value of the heuristic function is always positive.</a:t>
            </a:r>
          </a:p>
          <a:p>
            <a:pPr algn="just"/>
            <a:r>
              <a:rPr lang="en-US" b="1" i="0" dirty="0">
                <a:solidFill>
                  <a:srgbClr val="333333"/>
                </a:solidFill>
                <a:effectLst/>
                <a:highlight>
                  <a:srgbClr val="FFFFFF"/>
                </a:highlight>
                <a:latin typeface="inter-bold"/>
              </a:rPr>
              <a:t>Admissibility of the heuristic function is given as:</a:t>
            </a:r>
            <a:endParaRPr lang="en-US" dirty="0">
              <a:solidFill>
                <a:srgbClr val="333333"/>
              </a:solidFill>
              <a:highlight>
                <a:srgbClr val="FFFFFF"/>
              </a:highlight>
              <a:latin typeface="inter-regular"/>
            </a:endParaRPr>
          </a:p>
          <a:p>
            <a:pPr algn="just"/>
            <a:r>
              <a:rPr lang="en-SG" b="0" i="0" dirty="0">
                <a:solidFill>
                  <a:srgbClr val="000000"/>
                </a:solidFill>
                <a:effectLst/>
                <a:latin typeface="inter-regular"/>
              </a:rPr>
              <a:t>h(n) &lt;= h*(n)  </a:t>
            </a:r>
          </a:p>
          <a:p>
            <a:pPr algn="just"/>
            <a:r>
              <a:rPr lang="en-US" b="1" i="0" dirty="0">
                <a:solidFill>
                  <a:srgbClr val="333333"/>
                </a:solidFill>
                <a:effectLst/>
                <a:highlight>
                  <a:srgbClr val="FFFFFF"/>
                </a:highlight>
                <a:latin typeface="inter-bold"/>
              </a:rPr>
              <a:t>Here h(n) is heuristic cost, and h*(n) is the estimated cost. Hence heuristic cost should be less than or equal to the estimated cost.</a:t>
            </a:r>
          </a:p>
          <a:p>
            <a:pPr algn="just"/>
            <a:r>
              <a:rPr lang="en-US" b="0" i="0" dirty="0">
                <a:solidFill>
                  <a:srgbClr val="610B38"/>
                </a:solidFill>
                <a:effectLst/>
                <a:highlight>
                  <a:srgbClr val="FFFFFF"/>
                </a:highlight>
                <a:latin typeface="erdana"/>
              </a:rPr>
              <a:t>Pure Heuristic Search:</a:t>
            </a:r>
          </a:p>
          <a:p>
            <a:pPr algn="just"/>
            <a:r>
              <a:rPr lang="en-US" b="0" i="0" dirty="0">
                <a:solidFill>
                  <a:srgbClr val="333333"/>
                </a:solidFill>
                <a:effectLst/>
                <a:highlight>
                  <a:srgbClr val="FFFFFF"/>
                </a:highlight>
                <a:latin typeface="inter-regular"/>
              </a:rPr>
              <a:t>Pure heuristic search is the simplest form of heuristic search algorithms. It expands nodes based on their heuristic value h(n). It maintains two lists, OPEN and CLOSED list. In the CLOSED list, it places those nodes which have already expanded and in the OPEN list, it places nodes which have yet not been expanded.</a:t>
            </a:r>
          </a:p>
          <a:p>
            <a:pPr algn="just"/>
            <a:r>
              <a:rPr lang="en-US" b="0" i="0" dirty="0">
                <a:solidFill>
                  <a:srgbClr val="333333"/>
                </a:solidFill>
                <a:effectLst/>
                <a:highlight>
                  <a:srgbClr val="FFFFFF"/>
                </a:highlight>
                <a:latin typeface="inter-regular"/>
              </a:rPr>
              <a:t>On each iteration, each node n with the lowest heuristic value is expanded and generates all its successors and n is placed to the closed list. The algorithm continues unit a goal state is found.</a:t>
            </a:r>
          </a:p>
          <a:p>
            <a:pPr algn="just" fontAlgn="base"/>
            <a:endParaRPr lang="en-US" b="0" i="0" dirty="0">
              <a:solidFill>
                <a:schemeClr val="tx1">
                  <a:lumMod val="95000"/>
                  <a:lumOff val="5000"/>
                </a:schemeClr>
              </a:solidFill>
              <a:effectLst/>
              <a:highlight>
                <a:srgbClr val="FFFFFF"/>
              </a:highlight>
              <a:latin typeface="Aptos" panose="020B0004020202020204" pitchFamily="34" charset="0"/>
            </a:endParaRPr>
          </a:p>
          <a:p>
            <a:pPr algn="just"/>
            <a:endParaRPr lang="en-SG" dirty="0">
              <a:solidFill>
                <a:schemeClr val="tx1">
                  <a:lumMod val="95000"/>
                  <a:lumOff val="5000"/>
                </a:schemeClr>
              </a:solidFill>
              <a:latin typeface="Aptos" panose="020B0004020202020204" pitchFamily="34" charset="0"/>
            </a:endParaRPr>
          </a:p>
        </p:txBody>
      </p:sp>
    </p:spTree>
    <p:extLst>
      <p:ext uri="{BB962C8B-B14F-4D97-AF65-F5344CB8AC3E}">
        <p14:creationId xmlns:p14="http://schemas.microsoft.com/office/powerpoint/2010/main" val="730313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E1A12E-860F-DDF9-8EBA-69D876937BC4}"/>
              </a:ext>
            </a:extLst>
          </p:cNvPr>
          <p:cNvPicPr>
            <a:picLocks noChangeAspect="1"/>
          </p:cNvPicPr>
          <p:nvPr/>
        </p:nvPicPr>
        <p:blipFill>
          <a:blip r:embed="rId2"/>
          <a:stretch>
            <a:fillRect/>
          </a:stretch>
        </p:blipFill>
        <p:spPr>
          <a:xfrm>
            <a:off x="1187777" y="1820"/>
            <a:ext cx="8710366" cy="6856180"/>
          </a:xfrm>
          <a:prstGeom prst="rect">
            <a:avLst/>
          </a:prstGeom>
        </p:spPr>
      </p:pic>
    </p:spTree>
    <p:extLst>
      <p:ext uri="{BB962C8B-B14F-4D97-AF65-F5344CB8AC3E}">
        <p14:creationId xmlns:p14="http://schemas.microsoft.com/office/powerpoint/2010/main" val="138947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B2C5C-65B2-7562-0250-6FF959B1B0D6}"/>
              </a:ext>
            </a:extLst>
          </p:cNvPr>
          <p:cNvSpPr>
            <a:spLocks noGrp="1"/>
          </p:cNvSpPr>
          <p:nvPr>
            <p:ph type="title"/>
          </p:nvPr>
        </p:nvSpPr>
        <p:spPr>
          <a:xfrm>
            <a:off x="0" y="90496"/>
            <a:ext cx="12192000" cy="625941"/>
          </a:xfrm>
          <a:solidFill>
            <a:schemeClr val="accent6">
              <a:lumMod val="20000"/>
              <a:lumOff val="80000"/>
            </a:schemeClr>
          </a:solidFill>
        </p:spPr>
        <p:txBody>
          <a:bodyPr>
            <a:normAutofit/>
          </a:bodyPr>
          <a:lstStyle/>
          <a:p>
            <a:r>
              <a:rPr lang="en-US" sz="3600" b="0" i="0" dirty="0">
                <a:solidFill>
                  <a:schemeClr val="tx1">
                    <a:lumMod val="95000"/>
                    <a:lumOff val="5000"/>
                  </a:schemeClr>
                </a:solidFill>
                <a:effectLst/>
                <a:latin typeface="Berlin Sans FB Demi" panose="020E0802020502020306" pitchFamily="34" charset="0"/>
              </a:rPr>
              <a:t>  Best-first Search Algorithm (Greedy Search):</a:t>
            </a:r>
            <a:endParaRPr lang="en-SG" sz="3600" dirty="0">
              <a:solidFill>
                <a:schemeClr val="tx1">
                  <a:lumMod val="95000"/>
                  <a:lumOff val="5000"/>
                </a:schemeClr>
              </a:solidFill>
              <a:latin typeface="Berlin Sans FB Demi" panose="020E0802020502020306" pitchFamily="34" charset="0"/>
            </a:endParaRPr>
          </a:p>
        </p:txBody>
      </p:sp>
      <p:sp>
        <p:nvSpPr>
          <p:cNvPr id="3" name="Content Placeholder 2">
            <a:extLst>
              <a:ext uri="{FF2B5EF4-FFF2-40B4-BE49-F238E27FC236}">
                <a16:creationId xmlns:a16="http://schemas.microsoft.com/office/drawing/2014/main" id="{0AAE47D8-57E2-C62A-9634-EB1964C466F4}"/>
              </a:ext>
            </a:extLst>
          </p:cNvPr>
          <p:cNvSpPr>
            <a:spLocks noGrp="1"/>
          </p:cNvSpPr>
          <p:nvPr>
            <p:ph idx="1"/>
          </p:nvPr>
        </p:nvSpPr>
        <p:spPr>
          <a:xfrm>
            <a:off x="147687" y="824054"/>
            <a:ext cx="5612090" cy="6033946"/>
          </a:xfrm>
          <a:solidFill>
            <a:schemeClr val="bg1"/>
          </a:solidFill>
        </p:spPr>
        <p:txBody>
          <a:bodyPr>
            <a:normAutofit fontScale="92500" lnSpcReduction="10000"/>
          </a:bodyPr>
          <a:lstStyle/>
          <a:p>
            <a:pPr algn="just"/>
            <a:r>
              <a:rPr lang="en-US" b="0" i="0" dirty="0">
                <a:solidFill>
                  <a:schemeClr val="tx1">
                    <a:lumMod val="95000"/>
                    <a:lumOff val="5000"/>
                  </a:schemeClr>
                </a:solidFill>
                <a:effectLst/>
                <a:highlight>
                  <a:srgbClr val="FFFFFF"/>
                </a:highlight>
                <a:latin typeface="Aptos" panose="020B0004020202020204" pitchFamily="34" charset="0"/>
              </a:rPr>
              <a:t>Greedy best-first search algorithm always selects the path which appears best at that moment. It is the combination of depth-first search and breadth-first search algorithms. It uses the heuristic function and search. Best-first search allows us to take the advantages of both algorithms. With the help of best-first search, at each step, we can choose the most promising node. In the best first search algorithm, we expand the node which is closest to the goal node and the closest cost is estimated by heuristic function, i.e.</a:t>
            </a:r>
          </a:p>
          <a:p>
            <a:pPr algn="just"/>
            <a:r>
              <a:rPr lang="en-SG" b="0" i="0" dirty="0">
                <a:solidFill>
                  <a:schemeClr val="tx1">
                    <a:lumMod val="95000"/>
                    <a:lumOff val="5000"/>
                  </a:schemeClr>
                </a:solidFill>
                <a:effectLst/>
                <a:latin typeface="Aptos" panose="020B0004020202020204" pitchFamily="34" charset="0"/>
              </a:rPr>
              <a:t>f(n)= g(n).   </a:t>
            </a:r>
          </a:p>
          <a:p>
            <a:pPr algn="just"/>
            <a:r>
              <a:rPr lang="en-US" b="0" i="0" dirty="0">
                <a:solidFill>
                  <a:schemeClr val="tx1">
                    <a:lumMod val="95000"/>
                    <a:lumOff val="5000"/>
                  </a:schemeClr>
                </a:solidFill>
                <a:effectLst/>
                <a:highlight>
                  <a:srgbClr val="FFFFFF"/>
                </a:highlight>
                <a:latin typeface="Aptos" panose="020B0004020202020204" pitchFamily="34" charset="0"/>
              </a:rPr>
              <a:t>Were, h(n)= estimated cost from node n to the goal.</a:t>
            </a:r>
            <a:endParaRPr lang="en-US" dirty="0">
              <a:solidFill>
                <a:schemeClr val="tx1">
                  <a:lumMod val="95000"/>
                  <a:lumOff val="5000"/>
                </a:schemeClr>
              </a:solidFill>
              <a:highlight>
                <a:srgbClr val="FFFFFF"/>
              </a:highlight>
              <a:latin typeface="Aptos" panose="020B0004020202020204" pitchFamily="34" charset="0"/>
            </a:endParaRPr>
          </a:p>
          <a:p>
            <a:pPr algn="just"/>
            <a:r>
              <a:rPr lang="en-US" b="0" i="0" dirty="0">
                <a:solidFill>
                  <a:schemeClr val="tx1">
                    <a:lumMod val="95000"/>
                    <a:lumOff val="5000"/>
                  </a:schemeClr>
                </a:solidFill>
                <a:effectLst/>
                <a:highlight>
                  <a:srgbClr val="FFFFFF"/>
                </a:highlight>
                <a:latin typeface="Aptos" panose="020B0004020202020204" pitchFamily="34" charset="0"/>
              </a:rPr>
              <a:t>The greedy best first algorithm is implemented by the priority queue.</a:t>
            </a:r>
          </a:p>
          <a:p>
            <a:pPr algn="just"/>
            <a:r>
              <a:rPr lang="en-US" dirty="0">
                <a:solidFill>
                  <a:schemeClr val="tx1">
                    <a:lumMod val="95000"/>
                    <a:lumOff val="5000"/>
                  </a:schemeClr>
                </a:solidFill>
                <a:latin typeface="Aptos" panose="020B0004020202020204" pitchFamily="34" charset="0"/>
              </a:rPr>
              <a:t>Time Complexity: The worst case time complexity of Greedy best first search is O(bm).</a:t>
            </a:r>
          </a:p>
          <a:p>
            <a:pPr algn="just"/>
            <a:r>
              <a:rPr lang="en-US" dirty="0">
                <a:solidFill>
                  <a:schemeClr val="tx1">
                    <a:lumMod val="95000"/>
                    <a:lumOff val="5000"/>
                  </a:schemeClr>
                </a:solidFill>
                <a:latin typeface="Aptos" panose="020B0004020202020204" pitchFamily="34" charset="0"/>
              </a:rPr>
              <a:t>Space Complexity: The worst case space complexity of Greedy best first search is O(bm). Where, m is the maximum depth of the search space.</a:t>
            </a:r>
          </a:p>
          <a:p>
            <a:pPr algn="just"/>
            <a:r>
              <a:rPr lang="en-US" dirty="0">
                <a:solidFill>
                  <a:schemeClr val="tx1">
                    <a:lumMod val="95000"/>
                    <a:lumOff val="5000"/>
                  </a:schemeClr>
                </a:solidFill>
                <a:latin typeface="Aptos" panose="020B0004020202020204" pitchFamily="34" charset="0"/>
              </a:rPr>
              <a:t>Complete: Greedy best-first search is also incomplete, even if the given state space is finite.</a:t>
            </a:r>
          </a:p>
        </p:txBody>
      </p:sp>
      <p:sp>
        <p:nvSpPr>
          <p:cNvPr id="4" name="Content Placeholder 2">
            <a:extLst>
              <a:ext uri="{FF2B5EF4-FFF2-40B4-BE49-F238E27FC236}">
                <a16:creationId xmlns:a16="http://schemas.microsoft.com/office/drawing/2014/main" id="{85B06AEC-A735-DB1E-7FBF-7AF9CFAFD7BE}"/>
              </a:ext>
            </a:extLst>
          </p:cNvPr>
          <p:cNvSpPr txBox="1">
            <a:spLocks/>
          </p:cNvSpPr>
          <p:nvPr/>
        </p:nvSpPr>
        <p:spPr>
          <a:xfrm>
            <a:off x="6253116" y="824054"/>
            <a:ext cx="5709438" cy="5802988"/>
          </a:xfrm>
          <a:prstGeom prst="rect">
            <a:avLst/>
          </a:prstGeom>
          <a:solidFill>
            <a:schemeClr val="bg1"/>
          </a:solidFill>
          <a:ln>
            <a:solidFill>
              <a:schemeClr val="tx1">
                <a:lumMod val="95000"/>
                <a:lumOff val="5000"/>
              </a:schemeClr>
            </a:solidFill>
          </a:ln>
        </p:spPr>
        <p:txBody>
          <a:bodyPr vert="horz" lIns="91440" tIns="45720" rIns="91440" bIns="45720" rtlCol="0">
            <a:normAutofit fontScale="92500"/>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algn="just"/>
            <a:r>
              <a:rPr lang="en-US" dirty="0">
                <a:solidFill>
                  <a:srgbClr val="610B4B"/>
                </a:solidFill>
                <a:highlight>
                  <a:srgbClr val="FFFFFF"/>
                </a:highlight>
                <a:latin typeface="Aptos" panose="020B0004020202020204" pitchFamily="34" charset="0"/>
              </a:rPr>
              <a:t>Best first search algorithm:</a:t>
            </a:r>
          </a:p>
          <a:p>
            <a:pPr algn="just"/>
            <a:r>
              <a:rPr lang="en-US" b="1" dirty="0">
                <a:solidFill>
                  <a:srgbClr val="000000"/>
                </a:solidFill>
                <a:highlight>
                  <a:srgbClr val="FFFFFF"/>
                </a:highlight>
                <a:latin typeface="Aptos" panose="020B0004020202020204" pitchFamily="34" charset="0"/>
              </a:rPr>
              <a:t>Step 1:</a:t>
            </a:r>
            <a:r>
              <a:rPr lang="en-US" dirty="0">
                <a:solidFill>
                  <a:srgbClr val="000000"/>
                </a:solidFill>
                <a:highlight>
                  <a:srgbClr val="FFFFFF"/>
                </a:highlight>
                <a:latin typeface="Aptos" panose="020B0004020202020204" pitchFamily="34" charset="0"/>
              </a:rPr>
              <a:t> Place the starting node into the OPEN list.</a:t>
            </a:r>
          </a:p>
          <a:p>
            <a:pPr algn="just"/>
            <a:r>
              <a:rPr lang="en-US" b="1" dirty="0">
                <a:solidFill>
                  <a:srgbClr val="000000"/>
                </a:solidFill>
                <a:highlight>
                  <a:srgbClr val="FFFFFF"/>
                </a:highlight>
                <a:latin typeface="Aptos" panose="020B0004020202020204" pitchFamily="34" charset="0"/>
              </a:rPr>
              <a:t>Step 2:</a:t>
            </a:r>
            <a:r>
              <a:rPr lang="en-US" dirty="0">
                <a:solidFill>
                  <a:srgbClr val="000000"/>
                </a:solidFill>
                <a:highlight>
                  <a:srgbClr val="FFFFFF"/>
                </a:highlight>
                <a:latin typeface="Aptos" panose="020B0004020202020204" pitchFamily="34" charset="0"/>
              </a:rPr>
              <a:t> If the OPEN list is empty, Stop and return failure.</a:t>
            </a:r>
          </a:p>
          <a:p>
            <a:pPr algn="just"/>
            <a:r>
              <a:rPr lang="en-US" b="1" dirty="0">
                <a:solidFill>
                  <a:srgbClr val="000000"/>
                </a:solidFill>
                <a:highlight>
                  <a:srgbClr val="FFFFFF"/>
                </a:highlight>
                <a:latin typeface="Aptos" panose="020B0004020202020204" pitchFamily="34" charset="0"/>
              </a:rPr>
              <a:t>Step 3:</a:t>
            </a:r>
            <a:r>
              <a:rPr lang="en-US" dirty="0">
                <a:solidFill>
                  <a:srgbClr val="000000"/>
                </a:solidFill>
                <a:highlight>
                  <a:srgbClr val="FFFFFF"/>
                </a:highlight>
                <a:latin typeface="Aptos" panose="020B0004020202020204" pitchFamily="34" charset="0"/>
              </a:rPr>
              <a:t> Remove the node n, from the OPEN list which has the lowest value of h(n), and places it in the CLOSED list.</a:t>
            </a:r>
          </a:p>
          <a:p>
            <a:pPr algn="just"/>
            <a:r>
              <a:rPr lang="en-US" b="1" dirty="0">
                <a:solidFill>
                  <a:srgbClr val="000000"/>
                </a:solidFill>
                <a:highlight>
                  <a:srgbClr val="FFFFFF"/>
                </a:highlight>
                <a:latin typeface="Aptos" panose="020B0004020202020204" pitchFamily="34" charset="0"/>
              </a:rPr>
              <a:t>Step 4:</a:t>
            </a:r>
            <a:r>
              <a:rPr lang="en-US" dirty="0">
                <a:solidFill>
                  <a:srgbClr val="000000"/>
                </a:solidFill>
                <a:highlight>
                  <a:srgbClr val="FFFFFF"/>
                </a:highlight>
                <a:latin typeface="Aptos" panose="020B0004020202020204" pitchFamily="34" charset="0"/>
              </a:rPr>
              <a:t> Expand the node n, and generate the successors of node n.</a:t>
            </a:r>
          </a:p>
          <a:p>
            <a:pPr algn="just"/>
            <a:r>
              <a:rPr lang="en-US" b="1" dirty="0">
                <a:solidFill>
                  <a:srgbClr val="000000"/>
                </a:solidFill>
                <a:highlight>
                  <a:srgbClr val="FFFFFF"/>
                </a:highlight>
                <a:latin typeface="Aptos" panose="020B0004020202020204" pitchFamily="34" charset="0"/>
              </a:rPr>
              <a:t>Step 5:</a:t>
            </a:r>
            <a:r>
              <a:rPr lang="en-US" dirty="0">
                <a:solidFill>
                  <a:srgbClr val="000000"/>
                </a:solidFill>
                <a:highlight>
                  <a:srgbClr val="FFFFFF"/>
                </a:highlight>
                <a:latin typeface="Aptos" panose="020B0004020202020204" pitchFamily="34" charset="0"/>
              </a:rPr>
              <a:t> Check each successor of node n, and find whether any node is a goal node or not. If any successor node is goal node, then return success and terminate the search, else proceed to Step 6.</a:t>
            </a:r>
          </a:p>
          <a:p>
            <a:pPr algn="just"/>
            <a:r>
              <a:rPr lang="en-US" b="1" dirty="0">
                <a:solidFill>
                  <a:srgbClr val="000000"/>
                </a:solidFill>
                <a:highlight>
                  <a:srgbClr val="FFFFFF"/>
                </a:highlight>
                <a:latin typeface="Aptos" panose="020B0004020202020204" pitchFamily="34" charset="0"/>
              </a:rPr>
              <a:t>Step 6:</a:t>
            </a:r>
            <a:r>
              <a:rPr lang="en-US" dirty="0">
                <a:solidFill>
                  <a:srgbClr val="000000"/>
                </a:solidFill>
                <a:highlight>
                  <a:srgbClr val="FFFFFF"/>
                </a:highlight>
                <a:latin typeface="Aptos" panose="020B0004020202020204" pitchFamily="34" charset="0"/>
              </a:rPr>
              <a:t> For each successor node, algorithm checks for evaluation function f(n), and then check if the node has been in either OPEN or CLOSED list. If the node has not been in both list, then add it to the OPEN list.</a:t>
            </a:r>
          </a:p>
          <a:p>
            <a:pPr algn="just"/>
            <a:r>
              <a:rPr lang="en-US" b="1" dirty="0">
                <a:solidFill>
                  <a:srgbClr val="000000"/>
                </a:solidFill>
                <a:highlight>
                  <a:srgbClr val="FFFFFF"/>
                </a:highlight>
                <a:latin typeface="Aptos" panose="020B0004020202020204" pitchFamily="34" charset="0"/>
              </a:rPr>
              <a:t>Step 7:</a:t>
            </a:r>
            <a:r>
              <a:rPr lang="en-US" dirty="0">
                <a:solidFill>
                  <a:srgbClr val="000000"/>
                </a:solidFill>
                <a:highlight>
                  <a:srgbClr val="FFFFFF"/>
                </a:highlight>
                <a:latin typeface="Aptos" panose="020B0004020202020204" pitchFamily="34" charset="0"/>
              </a:rPr>
              <a:t> Return to Step 2</a:t>
            </a:r>
          </a:p>
        </p:txBody>
      </p:sp>
    </p:spTree>
    <p:extLst>
      <p:ext uri="{BB962C8B-B14F-4D97-AF65-F5344CB8AC3E}">
        <p14:creationId xmlns:p14="http://schemas.microsoft.com/office/powerpoint/2010/main" val="1949730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02D57373-B32E-26B8-6C7D-B14607619A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850" t="6271" r="7185" b="6270"/>
          <a:stretch/>
        </p:blipFill>
        <p:spPr bwMode="auto">
          <a:xfrm>
            <a:off x="110017" y="108653"/>
            <a:ext cx="6466788" cy="427463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Given Heuristic value">
            <a:extLst>
              <a:ext uri="{FF2B5EF4-FFF2-40B4-BE49-F238E27FC236}">
                <a16:creationId xmlns:a16="http://schemas.microsoft.com/office/drawing/2014/main" id="{8EE1FA13-A163-3DC9-02EA-F6C779D60C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3049" y="88162"/>
            <a:ext cx="2529488" cy="42951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98D25B-9443-6B2F-F1AC-B5118E50A22E}"/>
              </a:ext>
            </a:extLst>
          </p:cNvPr>
          <p:cNvSpPr txBox="1"/>
          <p:nvPr/>
        </p:nvSpPr>
        <p:spPr>
          <a:xfrm>
            <a:off x="110017" y="4441023"/>
            <a:ext cx="11971965" cy="2308324"/>
          </a:xfrm>
          <a:prstGeom prst="rect">
            <a:avLst/>
          </a:prstGeom>
          <a:solidFill>
            <a:schemeClr val="bg1"/>
          </a:solidFill>
        </p:spPr>
        <p:txBody>
          <a:bodyPr wrap="square">
            <a:spAutoFit/>
          </a:bodyPr>
          <a:lstStyle/>
          <a:p>
            <a:r>
              <a:rPr lang="en-SG" sz="1600" dirty="0">
                <a:latin typeface="Aptos" panose="020B0004020202020204" pitchFamily="34" charset="0"/>
              </a:rPr>
              <a:t>In this search example, we utilize two lists: OPEN and CLOSED Lists. These lists help in managing and tracking the exploration of nodes during the search process. Expand the nodes of S and put them in the CLOSED list</a:t>
            </a:r>
          </a:p>
          <a:p>
            <a:r>
              <a:rPr lang="en-SG" sz="1600" dirty="0">
                <a:latin typeface="Aptos" panose="020B0004020202020204" pitchFamily="34" charset="0"/>
              </a:rPr>
              <a:t>Initialization: Open [A, B], Closed [S]</a:t>
            </a:r>
          </a:p>
          <a:p>
            <a:r>
              <a:rPr lang="en-SG" sz="1600" dirty="0">
                <a:latin typeface="Aptos" panose="020B0004020202020204" pitchFamily="34" charset="0"/>
              </a:rPr>
              <a:t>Iteration 1: Open [A], Closed [S, B]</a:t>
            </a:r>
          </a:p>
          <a:p>
            <a:r>
              <a:rPr lang="en-SG" sz="1600" dirty="0">
                <a:latin typeface="Aptos" panose="020B0004020202020204" pitchFamily="34" charset="0"/>
              </a:rPr>
              <a:t>Iteration 2: Open [E, F, A], Closed [S, B]</a:t>
            </a:r>
          </a:p>
          <a:p>
            <a:r>
              <a:rPr lang="en-SG" sz="1600" dirty="0">
                <a:latin typeface="Aptos" panose="020B0004020202020204" pitchFamily="34" charset="0"/>
              </a:rPr>
              <a:t>	          : Open [E, A], Closed [S, B, F]</a:t>
            </a:r>
          </a:p>
          <a:p>
            <a:r>
              <a:rPr lang="en-SG" sz="1600" dirty="0">
                <a:latin typeface="Aptos" panose="020B0004020202020204" pitchFamily="34" charset="0"/>
              </a:rPr>
              <a:t>Iteration 3: Open [I, G, E, A], Closed [S, B, F]</a:t>
            </a:r>
          </a:p>
          <a:p>
            <a:r>
              <a:rPr lang="en-SG" sz="1600" dirty="0">
                <a:latin typeface="Aptos" panose="020B0004020202020204" pitchFamily="34" charset="0"/>
              </a:rPr>
              <a:t>	   : Open [I, E, A], Closed [S, B, F, G]</a:t>
            </a:r>
          </a:p>
          <a:p>
            <a:r>
              <a:rPr lang="en-SG" sz="1600" dirty="0">
                <a:latin typeface="Aptos" panose="020B0004020202020204" pitchFamily="34" charset="0"/>
              </a:rPr>
              <a:t>Hence the final solution path will be: S — → B — — -&gt;F — → G</a:t>
            </a:r>
          </a:p>
        </p:txBody>
      </p:sp>
      <p:sp>
        <p:nvSpPr>
          <p:cNvPr id="4" name="TextBox 3">
            <a:extLst>
              <a:ext uri="{FF2B5EF4-FFF2-40B4-BE49-F238E27FC236}">
                <a16:creationId xmlns:a16="http://schemas.microsoft.com/office/drawing/2014/main" id="{6DABDB8A-DD7D-C734-FB57-FBD7CEDC03AB}"/>
              </a:ext>
            </a:extLst>
          </p:cNvPr>
          <p:cNvSpPr txBox="1"/>
          <p:nvPr/>
        </p:nvSpPr>
        <p:spPr>
          <a:xfrm>
            <a:off x="291601" y="226814"/>
            <a:ext cx="6103620" cy="369332"/>
          </a:xfrm>
          <a:prstGeom prst="rect">
            <a:avLst/>
          </a:prstGeom>
          <a:noFill/>
        </p:spPr>
        <p:txBody>
          <a:bodyPr wrap="square">
            <a:spAutoFit/>
          </a:bodyPr>
          <a:lstStyle/>
          <a:p>
            <a:r>
              <a:rPr lang="en-US" b="1" i="0" dirty="0">
                <a:solidFill>
                  <a:srgbClr val="273239"/>
                </a:solidFill>
                <a:effectLst/>
                <a:highlight>
                  <a:srgbClr val="FFFFFF"/>
                </a:highlight>
                <a:latin typeface="Nunito" pitchFamily="2" charset="0"/>
              </a:rPr>
              <a:t>Example:-1 </a:t>
            </a:r>
            <a:endParaRPr lang="en-SG" dirty="0"/>
          </a:p>
        </p:txBody>
      </p:sp>
    </p:spTree>
    <p:extLst>
      <p:ext uri="{BB962C8B-B14F-4D97-AF65-F5344CB8AC3E}">
        <p14:creationId xmlns:p14="http://schemas.microsoft.com/office/powerpoint/2010/main" val="3847918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2DEE55-5095-5BC1-0479-1168D7D0E3B6}"/>
              </a:ext>
            </a:extLst>
          </p:cNvPr>
          <p:cNvPicPr>
            <a:picLocks noChangeAspect="1"/>
          </p:cNvPicPr>
          <p:nvPr/>
        </p:nvPicPr>
        <p:blipFill rotWithShape="1">
          <a:blip r:embed="rId2"/>
          <a:srcRect l="17615" t="11409" r="17460" b="25911"/>
          <a:stretch/>
        </p:blipFill>
        <p:spPr>
          <a:xfrm>
            <a:off x="3478490" y="0"/>
            <a:ext cx="4779390" cy="3126832"/>
          </a:xfrm>
          <a:prstGeom prst="rect">
            <a:avLst/>
          </a:prstGeom>
        </p:spPr>
      </p:pic>
      <p:sp>
        <p:nvSpPr>
          <p:cNvPr id="6" name="TextBox 5">
            <a:extLst>
              <a:ext uri="{FF2B5EF4-FFF2-40B4-BE49-F238E27FC236}">
                <a16:creationId xmlns:a16="http://schemas.microsoft.com/office/drawing/2014/main" id="{DDFEDD07-F90B-84EA-E09D-2BA023ACF78A}"/>
              </a:ext>
            </a:extLst>
          </p:cNvPr>
          <p:cNvSpPr txBox="1"/>
          <p:nvPr/>
        </p:nvSpPr>
        <p:spPr>
          <a:xfrm>
            <a:off x="317369" y="3731168"/>
            <a:ext cx="11874631" cy="2862322"/>
          </a:xfrm>
          <a:prstGeom prst="rect">
            <a:avLst/>
          </a:prstGeom>
          <a:solidFill>
            <a:schemeClr val="bg1"/>
          </a:solidFill>
        </p:spPr>
        <p:txBody>
          <a:bodyPr wrap="square">
            <a:spAutoFit/>
          </a:bodyPr>
          <a:lstStyle/>
          <a:p>
            <a:pPr algn="l">
              <a:buFont typeface="Arial" panose="020B0604020202020204" pitchFamily="34" charset="0"/>
              <a:buChar char="•"/>
            </a:pPr>
            <a:r>
              <a:rPr lang="en-US" b="0" i="1" dirty="0">
                <a:effectLst/>
                <a:latin typeface="__Source_Sans_Pro_fa6df0"/>
              </a:rPr>
              <a:t>step 1</a:t>
            </a:r>
            <a:r>
              <a:rPr lang="en-US" b="0" i="0" dirty="0">
                <a:effectLst/>
                <a:latin typeface="__Source_Sans_Pro_fa6df0"/>
              </a:rPr>
              <a:t> - Initialize two empty lists </a:t>
            </a:r>
            <a:r>
              <a:rPr lang="en-US" b="0" i="0" dirty="0">
                <a:effectLst/>
                <a:latin typeface="KaTeX_Main"/>
              </a:rPr>
              <a:t>𝑖.𝑒.</a:t>
            </a:r>
            <a:r>
              <a:rPr lang="en-US" b="0" i="1" dirty="0">
                <a:effectLst/>
                <a:latin typeface="KaTeX_Main"/>
              </a:rPr>
              <a:t>i</a:t>
            </a:r>
            <a:r>
              <a:rPr lang="en-US" b="0" i="0" dirty="0">
                <a:effectLst/>
                <a:latin typeface="KaTeX_Main"/>
              </a:rPr>
              <a:t>.</a:t>
            </a:r>
            <a:r>
              <a:rPr lang="en-US" b="0" i="1" dirty="0">
                <a:effectLst/>
                <a:latin typeface="KaTeX_Main"/>
              </a:rPr>
              <a:t>e</a:t>
            </a:r>
            <a:r>
              <a:rPr lang="en-US" b="0" i="0" dirty="0">
                <a:effectLst/>
                <a:latin typeface="KaTeX_Main"/>
              </a:rPr>
              <a:t>.</a:t>
            </a:r>
            <a:r>
              <a:rPr lang="en-US" b="0" i="0" dirty="0">
                <a:effectLst/>
                <a:latin typeface="__Source_Sans_Pro_fa6df0"/>
              </a:rPr>
              <a:t> </a:t>
            </a:r>
            <a:r>
              <a:rPr lang="en-US" b="0" i="0" dirty="0" err="1">
                <a:effectLst/>
                <a:latin typeface="__Source_Sans_Pro_fa6df0"/>
              </a:rPr>
              <a:t>openList</a:t>
            </a:r>
            <a:r>
              <a:rPr lang="en-US" b="0" i="0" dirty="0">
                <a:effectLst/>
                <a:latin typeface="__Source_Sans_Pro_fa6df0"/>
              </a:rPr>
              <a:t> and </a:t>
            </a:r>
            <a:r>
              <a:rPr lang="en-US" b="0" i="0" dirty="0" err="1">
                <a:effectLst/>
                <a:latin typeface="__Source_Sans_Pro_fa6df0"/>
              </a:rPr>
              <a:t>closeList</a:t>
            </a:r>
            <a:r>
              <a:rPr lang="en-US" b="0" i="0" dirty="0">
                <a:effectLst/>
                <a:latin typeface="__Source_Sans_Pro_fa6df0"/>
              </a:rPr>
              <a:t>.</a:t>
            </a:r>
          </a:p>
          <a:p>
            <a:pPr algn="l">
              <a:buFont typeface="Arial" panose="020B0604020202020204" pitchFamily="34" charset="0"/>
              <a:buChar char="•"/>
            </a:pPr>
            <a:r>
              <a:rPr lang="en-US" b="0" i="1" dirty="0">
                <a:effectLst/>
                <a:latin typeface="__Source_Sans_Pro_fa6df0"/>
              </a:rPr>
              <a:t>Step 2</a:t>
            </a:r>
            <a:r>
              <a:rPr lang="en-US" b="0" i="0" dirty="0">
                <a:effectLst/>
                <a:latin typeface="__Source_Sans_Pro_fa6df0"/>
              </a:rPr>
              <a:t>- Insert </a:t>
            </a:r>
            <a:r>
              <a:rPr lang="en-US" b="0" i="0" dirty="0" err="1">
                <a:effectLst/>
                <a:latin typeface="__Source_Sans_Pro_fa6df0"/>
              </a:rPr>
              <a:t>src</a:t>
            </a:r>
            <a:r>
              <a:rPr lang="en-US" b="0" i="0" dirty="0">
                <a:effectLst/>
                <a:latin typeface="__Source_Sans_Pro_fa6df0"/>
              </a:rPr>
              <a:t> in the </a:t>
            </a:r>
            <a:r>
              <a:rPr lang="en-US" b="0" i="0" dirty="0" err="1">
                <a:effectLst/>
                <a:latin typeface="__Source_Sans_Pro_fa6df0"/>
              </a:rPr>
              <a:t>openList</a:t>
            </a:r>
            <a:r>
              <a:rPr lang="en-US" b="0" i="0" dirty="0">
                <a:effectLst/>
                <a:latin typeface="__Source_Sans_Pro_fa6df0"/>
              </a:rPr>
              <a:t>, after which we have - </a:t>
            </a:r>
            <a:r>
              <a:rPr lang="en-US" b="0" i="0" dirty="0" err="1">
                <a:effectLst/>
                <a:latin typeface="__Source_Sans_Pro_fa6df0"/>
              </a:rPr>
              <a:t>openList</a:t>
            </a:r>
            <a:r>
              <a:rPr lang="en-US" b="0" i="0" dirty="0">
                <a:effectLst/>
                <a:latin typeface="__Source_Sans_Pro_fa6df0"/>
              </a:rPr>
              <a:t> = [</a:t>
            </a:r>
            <a:r>
              <a:rPr lang="en-US" b="0" i="0" dirty="0" err="1">
                <a:effectLst/>
                <a:latin typeface="__Source_Sans_Pro_fa6df0"/>
              </a:rPr>
              <a:t>src</a:t>
            </a:r>
            <a:r>
              <a:rPr lang="en-US" b="0" i="0" dirty="0">
                <a:effectLst/>
                <a:latin typeface="__Source_Sans_Pro_fa6df0"/>
              </a:rPr>
              <a:t>] </a:t>
            </a:r>
            <a:r>
              <a:rPr lang="en-US" b="0" i="0" dirty="0" err="1">
                <a:effectLst/>
                <a:latin typeface="__Source_Sans_Pro_fa6df0"/>
              </a:rPr>
              <a:t>closeList</a:t>
            </a:r>
            <a:r>
              <a:rPr lang="en-US" b="0" i="0" dirty="0">
                <a:effectLst/>
                <a:latin typeface="__Source_Sans_Pro_fa6df0"/>
              </a:rPr>
              <a:t> = []</a:t>
            </a:r>
          </a:p>
          <a:p>
            <a:pPr algn="l">
              <a:buFont typeface="Arial" panose="020B0604020202020204" pitchFamily="34" charset="0"/>
              <a:buChar char="•"/>
            </a:pPr>
            <a:r>
              <a:rPr lang="en-US" b="0" i="1" dirty="0">
                <a:effectLst/>
                <a:latin typeface="__Source_Sans_Pro_fa6df0"/>
              </a:rPr>
              <a:t>Step 3</a:t>
            </a:r>
            <a:r>
              <a:rPr lang="en-US" b="0" i="0" dirty="0">
                <a:effectLst/>
                <a:latin typeface="__Source_Sans_Pro_fa6df0"/>
              </a:rPr>
              <a:t> - (Iterating while the open list is not empty) -</a:t>
            </a:r>
          </a:p>
          <a:p>
            <a:pPr marL="742950" lvl="1" indent="-285750" algn="l">
              <a:buFont typeface="Arial" panose="020B0604020202020204" pitchFamily="34" charset="0"/>
              <a:buChar char="•"/>
            </a:pPr>
            <a:r>
              <a:rPr lang="en-US" b="1" i="0" dirty="0">
                <a:effectLst/>
                <a:latin typeface="__Source_Sans_Pro_fa6df0"/>
              </a:rPr>
              <a:t>Iteration 1 -</a:t>
            </a:r>
            <a:endParaRPr lang="en-US" b="0" i="0" dirty="0">
              <a:effectLst/>
              <a:latin typeface="__Source_Sans_Pro_fa6df0"/>
            </a:endParaRPr>
          </a:p>
          <a:p>
            <a:pPr marL="1143000" lvl="2" indent="-228600" algn="l">
              <a:buFont typeface="Arial" panose="020B0604020202020204" pitchFamily="34" charset="0"/>
              <a:buChar char="•"/>
            </a:pPr>
            <a:r>
              <a:rPr lang="en-US" b="0" i="0" dirty="0">
                <a:effectLst/>
                <a:latin typeface="__Source_Sans_Pro_fa6df0"/>
              </a:rPr>
              <a:t>After this operation we will have - </a:t>
            </a:r>
            <a:r>
              <a:rPr lang="en-US" b="0" i="0" dirty="0" err="1">
                <a:effectLst/>
                <a:latin typeface="__Source_Sans_Pro_fa6df0"/>
              </a:rPr>
              <a:t>openList</a:t>
            </a:r>
            <a:r>
              <a:rPr lang="en-US" b="0" i="0" dirty="0">
                <a:effectLst/>
                <a:latin typeface="__Source_Sans_Pro_fa6df0"/>
              </a:rPr>
              <a:t> = [1, 2, 3] </a:t>
            </a:r>
            <a:r>
              <a:rPr lang="en-US" b="0" i="0" dirty="0" err="1">
                <a:effectLst/>
                <a:latin typeface="__Source_Sans_Pro_fa6df0"/>
              </a:rPr>
              <a:t>closeList</a:t>
            </a:r>
            <a:r>
              <a:rPr lang="en-US" b="0" i="0" dirty="0">
                <a:effectLst/>
                <a:latin typeface="__Source_Sans_Pro_fa6df0"/>
              </a:rPr>
              <a:t> = [</a:t>
            </a:r>
            <a:r>
              <a:rPr lang="en-US" b="0" i="0" dirty="0" err="1">
                <a:effectLst/>
                <a:latin typeface="__Source_Sans_Pro_fa6df0"/>
              </a:rPr>
              <a:t>src</a:t>
            </a:r>
            <a:r>
              <a:rPr lang="en-US" b="0" i="0" dirty="0">
                <a:effectLst/>
                <a:latin typeface="__Source_Sans_Pro_fa6df0"/>
              </a:rPr>
              <a:t>]</a:t>
            </a:r>
          </a:p>
          <a:p>
            <a:pPr marL="742950" lvl="1" indent="-285750" algn="l">
              <a:buFont typeface="Arial" panose="020B0604020202020204" pitchFamily="34" charset="0"/>
              <a:buChar char="•"/>
            </a:pPr>
            <a:r>
              <a:rPr lang="en-US" b="1" i="0" dirty="0">
                <a:effectLst/>
                <a:latin typeface="__Source_Sans_Pro_fa6df0"/>
              </a:rPr>
              <a:t>Iteration 2</a:t>
            </a:r>
            <a:r>
              <a:rPr lang="en-US" b="0" i="0" dirty="0">
                <a:effectLst/>
                <a:latin typeface="__Source_Sans_Pro_fa6df0"/>
              </a:rPr>
              <a:t> -</a:t>
            </a:r>
          </a:p>
          <a:p>
            <a:pPr marL="1143000" lvl="2" indent="-228600" algn="l">
              <a:buFont typeface="Arial" panose="020B0604020202020204" pitchFamily="34" charset="0"/>
              <a:buChar char="•"/>
            </a:pPr>
            <a:r>
              <a:rPr lang="en-US" b="0" i="0" dirty="0">
                <a:effectLst/>
                <a:latin typeface="__Source_Sans_Pro_fa6df0"/>
              </a:rPr>
              <a:t>After this operation we will have - </a:t>
            </a:r>
            <a:r>
              <a:rPr lang="en-US" b="0" i="0" dirty="0" err="1">
                <a:effectLst/>
                <a:latin typeface="__Source_Sans_Pro_fa6df0"/>
              </a:rPr>
              <a:t>openList</a:t>
            </a:r>
            <a:r>
              <a:rPr lang="en-US" b="0" i="0" dirty="0">
                <a:effectLst/>
                <a:latin typeface="__Source_Sans_Pro_fa6df0"/>
              </a:rPr>
              <a:t> = [1, 2, 7, 8] </a:t>
            </a:r>
            <a:r>
              <a:rPr lang="en-US" b="0" i="0" dirty="0" err="1">
                <a:effectLst/>
                <a:latin typeface="__Source_Sans_Pro_fa6df0"/>
              </a:rPr>
              <a:t>closeList</a:t>
            </a:r>
            <a:r>
              <a:rPr lang="en-US" b="0" i="0" dirty="0">
                <a:effectLst/>
                <a:latin typeface="__Source_Sans_Pro_fa6df0"/>
              </a:rPr>
              <a:t> = [</a:t>
            </a:r>
            <a:r>
              <a:rPr lang="en-US" b="0" i="0" dirty="0" err="1">
                <a:effectLst/>
                <a:latin typeface="__Source_Sans_Pro_fa6df0"/>
              </a:rPr>
              <a:t>src</a:t>
            </a:r>
            <a:r>
              <a:rPr lang="en-US" b="0" i="0" dirty="0">
                <a:effectLst/>
                <a:latin typeface="__Source_Sans_Pro_fa6df0"/>
              </a:rPr>
              <a:t>, 3]</a:t>
            </a:r>
          </a:p>
          <a:p>
            <a:pPr marL="742950" lvl="1" indent="-285750" algn="l">
              <a:buFont typeface="Arial" panose="020B0604020202020204" pitchFamily="34" charset="0"/>
              <a:buChar char="•"/>
            </a:pPr>
            <a:r>
              <a:rPr lang="en-US" b="1" i="0" dirty="0">
                <a:effectLst/>
                <a:latin typeface="__Source_Sans_Pro_fa6df0"/>
              </a:rPr>
              <a:t>Iteration 3</a:t>
            </a:r>
            <a:r>
              <a:rPr lang="en-US" b="0" i="0" dirty="0">
                <a:effectLst/>
                <a:latin typeface="__Source_Sans_Pro_fa6df0"/>
              </a:rPr>
              <a:t> -</a:t>
            </a:r>
          </a:p>
          <a:p>
            <a:pPr marL="1143000" lvl="2" indent="-228600" algn="l">
              <a:buFont typeface="Arial" panose="020B0604020202020204" pitchFamily="34" charset="0"/>
              <a:buChar char="•"/>
            </a:pPr>
            <a:r>
              <a:rPr lang="en-US" b="0" i="0" dirty="0">
                <a:effectLst/>
                <a:latin typeface="__Source_Sans_Pro_fa6df0"/>
              </a:rPr>
              <a:t>Upon exploring the adjacent of node 7 we found that </a:t>
            </a:r>
            <a:r>
              <a:rPr lang="en-US" b="0" i="0" dirty="0" err="1">
                <a:effectLst/>
                <a:latin typeface="__Source_Sans_Pro_fa6df0"/>
              </a:rPr>
              <a:t>dest</a:t>
            </a:r>
            <a:r>
              <a:rPr lang="en-US" b="0" i="0" dirty="0">
                <a:effectLst/>
                <a:latin typeface="__Source_Sans_Pro_fa6df0"/>
              </a:rPr>
              <a:t> is one of them. Hence, we return that search result in success, and print the path </a:t>
            </a:r>
            <a:r>
              <a:rPr lang="en-US" b="0" i="0" dirty="0">
                <a:effectLst/>
                <a:latin typeface="KaTeX_Main"/>
              </a:rPr>
              <a:t>src→3→7→dest</a:t>
            </a:r>
            <a:endParaRPr lang="en-US" b="0" i="0" dirty="0">
              <a:effectLst/>
              <a:latin typeface="__Source_Sans_Pro_fa6df0"/>
            </a:endParaRPr>
          </a:p>
        </p:txBody>
      </p:sp>
      <p:sp>
        <p:nvSpPr>
          <p:cNvPr id="7" name="TextBox 6">
            <a:extLst>
              <a:ext uri="{FF2B5EF4-FFF2-40B4-BE49-F238E27FC236}">
                <a16:creationId xmlns:a16="http://schemas.microsoft.com/office/drawing/2014/main" id="{26891116-8606-37B0-2C09-804D70F5BD97}"/>
              </a:ext>
            </a:extLst>
          </p:cNvPr>
          <p:cNvSpPr txBox="1"/>
          <p:nvPr/>
        </p:nvSpPr>
        <p:spPr>
          <a:xfrm>
            <a:off x="291601" y="226814"/>
            <a:ext cx="6103620" cy="369332"/>
          </a:xfrm>
          <a:prstGeom prst="rect">
            <a:avLst/>
          </a:prstGeom>
          <a:noFill/>
        </p:spPr>
        <p:txBody>
          <a:bodyPr wrap="square">
            <a:spAutoFit/>
          </a:bodyPr>
          <a:lstStyle/>
          <a:p>
            <a:r>
              <a:rPr lang="en-US" b="1" i="0" dirty="0">
                <a:solidFill>
                  <a:srgbClr val="273239"/>
                </a:solidFill>
                <a:effectLst/>
                <a:highlight>
                  <a:srgbClr val="FFFFFF"/>
                </a:highlight>
                <a:latin typeface="Nunito" pitchFamily="2" charset="0"/>
              </a:rPr>
              <a:t>Example:-2 </a:t>
            </a:r>
            <a:endParaRPr lang="en-SG" dirty="0"/>
          </a:p>
        </p:txBody>
      </p:sp>
    </p:spTree>
    <p:extLst>
      <p:ext uri="{BB962C8B-B14F-4D97-AF65-F5344CB8AC3E}">
        <p14:creationId xmlns:p14="http://schemas.microsoft.com/office/powerpoint/2010/main" val="1851260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eedy Best-first Search Example Graph">
            <a:extLst>
              <a:ext uri="{FF2B5EF4-FFF2-40B4-BE49-F238E27FC236}">
                <a16:creationId xmlns:a16="http://schemas.microsoft.com/office/drawing/2014/main" id="{A3C43B07-D121-B1ED-6FA6-697AF2A9B5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63" t="6873" r="6322" b="6117"/>
          <a:stretch/>
        </p:blipFill>
        <p:spPr bwMode="auto">
          <a:xfrm>
            <a:off x="116265" y="716436"/>
            <a:ext cx="5992305" cy="59923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F592698-6D3E-7C92-A3AF-E7BB54AA65D3}"/>
              </a:ext>
            </a:extLst>
          </p:cNvPr>
          <p:cNvSpPr txBox="1"/>
          <p:nvPr/>
        </p:nvSpPr>
        <p:spPr>
          <a:xfrm>
            <a:off x="6096000" y="0"/>
            <a:ext cx="6103854" cy="3046988"/>
          </a:xfrm>
          <a:prstGeom prst="rect">
            <a:avLst/>
          </a:prstGeom>
          <a:solidFill>
            <a:schemeClr val="bg1"/>
          </a:solidFill>
        </p:spPr>
        <p:txBody>
          <a:bodyPr wrap="square">
            <a:spAutoFit/>
          </a:bodyPr>
          <a:lstStyle/>
          <a:p>
            <a:r>
              <a:rPr lang="en-SG" sz="1600" dirty="0">
                <a:latin typeface="Aptos" panose="020B0004020202020204" pitchFamily="34" charset="0"/>
              </a:rPr>
              <a:t>Consider finding the path from P to S in the following graph:</a:t>
            </a:r>
          </a:p>
          <a:p>
            <a:r>
              <a:rPr lang="en-SG" sz="1600" dirty="0">
                <a:latin typeface="Aptos" panose="020B0004020202020204" pitchFamily="34" charset="0"/>
              </a:rPr>
              <a:t>In this example, the cost is measured strictly using the heuristic value. In other words, how close it is to the target.</a:t>
            </a:r>
          </a:p>
          <a:p>
            <a:r>
              <a:rPr lang="en-SG" sz="1600" dirty="0">
                <a:latin typeface="Aptos" panose="020B0004020202020204" pitchFamily="34" charset="0"/>
              </a:rPr>
              <a:t>C has the lowest cost of 6. </a:t>
            </a:r>
          </a:p>
          <a:p>
            <a:r>
              <a:rPr lang="en-SG" sz="1600" dirty="0">
                <a:latin typeface="Aptos" panose="020B0004020202020204" pitchFamily="34" charset="0"/>
              </a:rPr>
              <a:t>U has the lowest cost compared to M and R, so the search will continue by exploring U. Finally, S has a heuristic value of 0 since that is the target node:</a:t>
            </a:r>
          </a:p>
          <a:p>
            <a:r>
              <a:rPr lang="en-SG" sz="1600" dirty="0">
                <a:latin typeface="Aptos" panose="020B0004020202020204" pitchFamily="34" charset="0"/>
              </a:rPr>
              <a:t>The total cost for the path (P -&gt; C -&gt; U -&gt; S) evaluates to 11. The potential problem with a greedy best-first search is revealed by the path (P -&gt; R -&gt; E -&gt; S) having a cost of 10, which is lower than (P -&gt; C -&gt; U -&gt; S). Greedy best-first search ignored this path because it does not consider the edge weights.</a:t>
            </a:r>
          </a:p>
        </p:txBody>
      </p:sp>
      <p:pic>
        <p:nvPicPr>
          <p:cNvPr id="2052" name="Picture 4" descr="Greedy Best-first Search Final Example Graph">
            <a:extLst>
              <a:ext uri="{FF2B5EF4-FFF2-40B4-BE49-F238E27FC236}">
                <a16:creationId xmlns:a16="http://schemas.microsoft.com/office/drawing/2014/main" id="{95712A71-4A1A-FEB8-085E-8DF79862E2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14" t="3475" r="3229" b="9069"/>
          <a:stretch/>
        </p:blipFill>
        <p:spPr bwMode="auto">
          <a:xfrm>
            <a:off x="7115357" y="3046988"/>
            <a:ext cx="3725467" cy="37428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D4C17FB-206D-C7B9-5654-9933D7D36E25}"/>
              </a:ext>
            </a:extLst>
          </p:cNvPr>
          <p:cNvSpPr txBox="1"/>
          <p:nvPr/>
        </p:nvSpPr>
        <p:spPr>
          <a:xfrm>
            <a:off x="291601" y="226814"/>
            <a:ext cx="6103620" cy="369332"/>
          </a:xfrm>
          <a:prstGeom prst="rect">
            <a:avLst/>
          </a:prstGeom>
          <a:noFill/>
        </p:spPr>
        <p:txBody>
          <a:bodyPr wrap="square">
            <a:spAutoFit/>
          </a:bodyPr>
          <a:lstStyle/>
          <a:p>
            <a:r>
              <a:rPr lang="en-US" b="1" i="0" dirty="0">
                <a:solidFill>
                  <a:srgbClr val="273239"/>
                </a:solidFill>
                <a:effectLst/>
                <a:highlight>
                  <a:srgbClr val="FFFFFF"/>
                </a:highlight>
                <a:latin typeface="Nunito" pitchFamily="2" charset="0"/>
              </a:rPr>
              <a:t>Example:-3 </a:t>
            </a:r>
            <a:endParaRPr lang="en-SG" dirty="0"/>
          </a:p>
        </p:txBody>
      </p:sp>
    </p:spTree>
    <p:extLst>
      <p:ext uri="{BB962C8B-B14F-4D97-AF65-F5344CB8AC3E}">
        <p14:creationId xmlns:p14="http://schemas.microsoft.com/office/powerpoint/2010/main" val="2932710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A48F3A-7462-4ED9-892B-788FD1D06BD6}"/>
              </a:ext>
            </a:extLst>
          </p:cNvPr>
          <p:cNvSpPr txBox="1"/>
          <p:nvPr/>
        </p:nvSpPr>
        <p:spPr>
          <a:xfrm>
            <a:off x="0" y="0"/>
            <a:ext cx="4722829" cy="923330"/>
          </a:xfrm>
          <a:prstGeom prst="rect">
            <a:avLst/>
          </a:prstGeom>
          <a:noFill/>
        </p:spPr>
        <p:txBody>
          <a:bodyPr wrap="square">
            <a:spAutoFit/>
          </a:bodyPr>
          <a:lstStyle/>
          <a:p>
            <a:pPr algn="just" fontAlgn="base"/>
            <a:r>
              <a:rPr lang="en-US" b="1" i="0" dirty="0">
                <a:solidFill>
                  <a:schemeClr val="accent2">
                    <a:lumMod val="50000"/>
                  </a:schemeClr>
                </a:solidFill>
                <a:effectLst/>
                <a:highlight>
                  <a:srgbClr val="FFFFFF"/>
                </a:highlight>
                <a:latin typeface="Nunito" pitchFamily="2" charset="0"/>
              </a:rPr>
              <a:t>Example-4:- An example of the best-first search algorithm is below graph, suppose we have to find the path from A to G</a:t>
            </a:r>
          </a:p>
        </p:txBody>
      </p:sp>
      <p:pic>
        <p:nvPicPr>
          <p:cNvPr id="8" name="Picture 7">
            <a:extLst>
              <a:ext uri="{FF2B5EF4-FFF2-40B4-BE49-F238E27FC236}">
                <a16:creationId xmlns:a16="http://schemas.microsoft.com/office/drawing/2014/main" id="{1CAF2187-37FF-FB83-8D69-A4A8E04028E8}"/>
              </a:ext>
            </a:extLst>
          </p:cNvPr>
          <p:cNvPicPr>
            <a:picLocks noChangeAspect="1"/>
          </p:cNvPicPr>
          <p:nvPr/>
        </p:nvPicPr>
        <p:blipFill rotWithShape="1">
          <a:blip r:embed="rId2"/>
          <a:srcRect l="9481" t="8150" r="10279" b="15997"/>
          <a:stretch/>
        </p:blipFill>
        <p:spPr>
          <a:xfrm>
            <a:off x="168111" y="970046"/>
            <a:ext cx="4554717" cy="2152872"/>
          </a:xfrm>
          <a:prstGeom prst="rect">
            <a:avLst/>
          </a:prstGeom>
        </p:spPr>
      </p:pic>
      <p:sp>
        <p:nvSpPr>
          <p:cNvPr id="10" name="TextBox 9">
            <a:extLst>
              <a:ext uri="{FF2B5EF4-FFF2-40B4-BE49-F238E27FC236}">
                <a16:creationId xmlns:a16="http://schemas.microsoft.com/office/drawing/2014/main" id="{C121D691-0461-5665-F7F5-DC12B54E89FF}"/>
              </a:ext>
            </a:extLst>
          </p:cNvPr>
          <p:cNvSpPr txBox="1"/>
          <p:nvPr/>
        </p:nvSpPr>
        <p:spPr>
          <a:xfrm>
            <a:off x="4966669" y="0"/>
            <a:ext cx="7225331" cy="1569660"/>
          </a:xfrm>
          <a:prstGeom prst="rect">
            <a:avLst/>
          </a:prstGeom>
          <a:solidFill>
            <a:schemeClr val="bg1"/>
          </a:solidFill>
        </p:spPr>
        <p:txBody>
          <a:bodyPr wrap="square">
            <a:spAutoFit/>
          </a:bodyPr>
          <a:lstStyle/>
          <a:p>
            <a:pPr algn="l" rtl="0" fontAlgn="base"/>
            <a:r>
              <a:rPr lang="en-US" sz="1600" b="0" i="1" dirty="0">
                <a:solidFill>
                  <a:srgbClr val="273239"/>
                </a:solidFill>
                <a:effectLst/>
                <a:latin typeface="Nunito" pitchFamily="2" charset="0"/>
              </a:rPr>
              <a:t>1) We are starting from A , so from A there are direct path to node B( with heuristics value of 32 ) , from A to C ( with heuristics value of 25 ) and from A to D( with heuristics value of 35 ) .</a:t>
            </a:r>
          </a:p>
          <a:p>
            <a:pPr algn="l" rtl="0" fontAlgn="base"/>
            <a:r>
              <a:rPr lang="en-US" sz="1600" b="0" i="1" dirty="0">
                <a:solidFill>
                  <a:srgbClr val="273239"/>
                </a:solidFill>
                <a:effectLst/>
                <a:latin typeface="Nunito" pitchFamily="2" charset="0"/>
              </a:rPr>
              <a:t>2) So as per best first search algorithm choose the path with lowest heuristics value , currently C has lowest value among above node . So we will go from A to C.</a:t>
            </a:r>
          </a:p>
        </p:txBody>
      </p:sp>
      <p:pic>
        <p:nvPicPr>
          <p:cNvPr id="12" name="Picture 11">
            <a:extLst>
              <a:ext uri="{FF2B5EF4-FFF2-40B4-BE49-F238E27FC236}">
                <a16:creationId xmlns:a16="http://schemas.microsoft.com/office/drawing/2014/main" id="{231A92A2-4074-F111-5167-9CE9EE30A048}"/>
              </a:ext>
            </a:extLst>
          </p:cNvPr>
          <p:cNvPicPr>
            <a:picLocks noChangeAspect="1"/>
          </p:cNvPicPr>
          <p:nvPr/>
        </p:nvPicPr>
        <p:blipFill rotWithShape="1">
          <a:blip r:embed="rId3"/>
          <a:srcRect l="9584" t="8332" r="10625" b="17917"/>
          <a:stretch/>
        </p:blipFill>
        <p:spPr>
          <a:xfrm>
            <a:off x="7022341" y="1355909"/>
            <a:ext cx="4213821" cy="1947380"/>
          </a:xfrm>
          <a:prstGeom prst="rect">
            <a:avLst/>
          </a:prstGeom>
        </p:spPr>
      </p:pic>
      <p:sp>
        <p:nvSpPr>
          <p:cNvPr id="13" name="TextBox 12">
            <a:extLst>
              <a:ext uri="{FF2B5EF4-FFF2-40B4-BE49-F238E27FC236}">
                <a16:creationId xmlns:a16="http://schemas.microsoft.com/office/drawing/2014/main" id="{D0A206AC-7C28-151E-C3F2-61BCF841328D}"/>
              </a:ext>
            </a:extLst>
          </p:cNvPr>
          <p:cNvSpPr txBox="1"/>
          <p:nvPr/>
        </p:nvSpPr>
        <p:spPr>
          <a:xfrm>
            <a:off x="89321" y="3438407"/>
            <a:ext cx="5316718" cy="923330"/>
          </a:xfrm>
          <a:prstGeom prst="rect">
            <a:avLst/>
          </a:prstGeom>
          <a:noFill/>
        </p:spPr>
        <p:txBody>
          <a:bodyPr wrap="square">
            <a:spAutoFit/>
          </a:bodyPr>
          <a:lstStyle/>
          <a:p>
            <a:pPr algn="just"/>
            <a:r>
              <a:rPr lang="en-US" b="0" i="1" dirty="0">
                <a:solidFill>
                  <a:srgbClr val="273239"/>
                </a:solidFill>
                <a:effectLst/>
                <a:highlight>
                  <a:srgbClr val="F9F9F9"/>
                </a:highlight>
                <a:latin typeface="Nunito" pitchFamily="2" charset="0"/>
              </a:rPr>
              <a:t>3) Now from C we have direct paths as C to F( with heuristics value of 17 ) and C to E( with heuristics value of 19) , so we will go from C to F.</a:t>
            </a:r>
            <a:endParaRPr lang="en-SG" dirty="0"/>
          </a:p>
        </p:txBody>
      </p:sp>
      <p:pic>
        <p:nvPicPr>
          <p:cNvPr id="14" name="Picture 13">
            <a:extLst>
              <a:ext uri="{FF2B5EF4-FFF2-40B4-BE49-F238E27FC236}">
                <a16:creationId xmlns:a16="http://schemas.microsoft.com/office/drawing/2014/main" id="{BC51E431-63C5-AD78-1BE2-11260FCFC6B1}"/>
              </a:ext>
            </a:extLst>
          </p:cNvPr>
          <p:cNvPicPr>
            <a:picLocks noChangeAspect="1"/>
          </p:cNvPicPr>
          <p:nvPr/>
        </p:nvPicPr>
        <p:blipFill rotWithShape="1">
          <a:blip r:embed="rId4"/>
          <a:srcRect l="9531" t="9166" r="11093" b="17084"/>
          <a:stretch/>
        </p:blipFill>
        <p:spPr>
          <a:xfrm>
            <a:off x="168112" y="4361737"/>
            <a:ext cx="4647412" cy="2159034"/>
          </a:xfrm>
          <a:prstGeom prst="rect">
            <a:avLst/>
          </a:prstGeom>
        </p:spPr>
      </p:pic>
      <p:sp>
        <p:nvSpPr>
          <p:cNvPr id="15" name="TextBox 14">
            <a:extLst>
              <a:ext uri="{FF2B5EF4-FFF2-40B4-BE49-F238E27FC236}">
                <a16:creationId xmlns:a16="http://schemas.microsoft.com/office/drawing/2014/main" id="{0A816BDD-FCAC-A661-8C1D-547A979774BF}"/>
              </a:ext>
            </a:extLst>
          </p:cNvPr>
          <p:cNvSpPr txBox="1"/>
          <p:nvPr/>
        </p:nvSpPr>
        <p:spPr>
          <a:xfrm>
            <a:off x="5654512" y="3565395"/>
            <a:ext cx="6369376" cy="646331"/>
          </a:xfrm>
          <a:prstGeom prst="rect">
            <a:avLst/>
          </a:prstGeom>
          <a:noFill/>
        </p:spPr>
        <p:txBody>
          <a:bodyPr wrap="square">
            <a:spAutoFit/>
          </a:bodyPr>
          <a:lstStyle/>
          <a:p>
            <a:pPr algn="just"/>
            <a:r>
              <a:rPr lang="en-US" b="0" i="1" dirty="0">
                <a:solidFill>
                  <a:srgbClr val="273239"/>
                </a:solidFill>
                <a:effectLst/>
                <a:highlight>
                  <a:srgbClr val="F9F9F9"/>
                </a:highlight>
                <a:latin typeface="Nunito" pitchFamily="2" charset="0"/>
              </a:rPr>
              <a:t>4) Now from F we have direct path to go to the goal node G ( with heuristics value of 0 ) , so we will go from F to G.</a:t>
            </a:r>
            <a:endParaRPr lang="en-SG" dirty="0"/>
          </a:p>
        </p:txBody>
      </p:sp>
      <p:pic>
        <p:nvPicPr>
          <p:cNvPr id="16" name="Picture 15">
            <a:extLst>
              <a:ext uri="{FF2B5EF4-FFF2-40B4-BE49-F238E27FC236}">
                <a16:creationId xmlns:a16="http://schemas.microsoft.com/office/drawing/2014/main" id="{1AB01C81-E6B5-D080-D768-049AD138811D}"/>
              </a:ext>
            </a:extLst>
          </p:cNvPr>
          <p:cNvPicPr>
            <a:picLocks noChangeAspect="1"/>
          </p:cNvPicPr>
          <p:nvPr/>
        </p:nvPicPr>
        <p:blipFill rotWithShape="1">
          <a:blip r:embed="rId5"/>
          <a:srcRect l="9374" t="9584" r="11251" b="16667"/>
          <a:stretch/>
        </p:blipFill>
        <p:spPr>
          <a:xfrm>
            <a:off x="5996553" y="4251029"/>
            <a:ext cx="4647413" cy="2159034"/>
          </a:xfrm>
          <a:prstGeom prst="rect">
            <a:avLst/>
          </a:prstGeom>
        </p:spPr>
      </p:pic>
      <p:sp>
        <p:nvSpPr>
          <p:cNvPr id="17" name="TextBox 16">
            <a:extLst>
              <a:ext uri="{FF2B5EF4-FFF2-40B4-BE49-F238E27FC236}">
                <a16:creationId xmlns:a16="http://schemas.microsoft.com/office/drawing/2014/main" id="{CA91B73B-2160-AAB2-BC62-4DEAE62118FC}"/>
              </a:ext>
            </a:extLst>
          </p:cNvPr>
          <p:cNvSpPr txBox="1"/>
          <p:nvPr/>
        </p:nvSpPr>
        <p:spPr>
          <a:xfrm>
            <a:off x="168112" y="6488668"/>
            <a:ext cx="11068050" cy="369332"/>
          </a:xfrm>
          <a:prstGeom prst="rect">
            <a:avLst/>
          </a:prstGeom>
          <a:noFill/>
        </p:spPr>
        <p:txBody>
          <a:bodyPr wrap="square">
            <a:spAutoFit/>
          </a:bodyPr>
          <a:lstStyle/>
          <a:p>
            <a:r>
              <a:rPr lang="en-US" b="0" i="1" dirty="0">
                <a:solidFill>
                  <a:srgbClr val="273239"/>
                </a:solidFill>
                <a:effectLst/>
                <a:highlight>
                  <a:srgbClr val="F9F9F9"/>
                </a:highlight>
                <a:latin typeface="Nunito" pitchFamily="2" charset="0"/>
              </a:rPr>
              <a:t>5) So now the goal node G has been reached and the path we will follow is </a:t>
            </a:r>
            <a:r>
              <a:rPr lang="en-US" b="1" i="1" dirty="0">
                <a:solidFill>
                  <a:srgbClr val="273239"/>
                </a:solidFill>
                <a:effectLst/>
                <a:highlight>
                  <a:srgbClr val="F9F9F9"/>
                </a:highlight>
                <a:latin typeface="Nunito" pitchFamily="2" charset="0"/>
              </a:rPr>
              <a:t>A-&gt;C-&gt;F-&gt;G</a:t>
            </a:r>
            <a:r>
              <a:rPr lang="en-US" b="0" i="1" dirty="0">
                <a:solidFill>
                  <a:srgbClr val="273239"/>
                </a:solidFill>
                <a:effectLst/>
                <a:highlight>
                  <a:srgbClr val="F9F9F9"/>
                </a:highlight>
                <a:latin typeface="Nunito" pitchFamily="2" charset="0"/>
              </a:rPr>
              <a:t> .</a:t>
            </a:r>
            <a:endParaRPr lang="en-SG" dirty="0"/>
          </a:p>
        </p:txBody>
      </p:sp>
    </p:spTree>
    <p:extLst>
      <p:ext uri="{BB962C8B-B14F-4D97-AF65-F5344CB8AC3E}">
        <p14:creationId xmlns:p14="http://schemas.microsoft.com/office/powerpoint/2010/main" val="1786705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3DE3-E122-2057-D2CC-436E969F01E5}"/>
              </a:ext>
            </a:extLst>
          </p:cNvPr>
          <p:cNvSpPr>
            <a:spLocks noGrp="1"/>
          </p:cNvSpPr>
          <p:nvPr>
            <p:ph type="title"/>
          </p:nvPr>
        </p:nvSpPr>
        <p:spPr>
          <a:xfrm>
            <a:off x="164592" y="0"/>
            <a:ext cx="12027408" cy="677863"/>
          </a:xfrm>
        </p:spPr>
        <p:txBody>
          <a:bodyPr>
            <a:normAutofit fontScale="90000"/>
          </a:bodyPr>
          <a:lstStyle/>
          <a:p>
            <a:r>
              <a:rPr lang="en-SG" dirty="0"/>
              <a:t>Beam search</a:t>
            </a:r>
          </a:p>
        </p:txBody>
      </p:sp>
      <p:pic>
        <p:nvPicPr>
          <p:cNvPr id="4" name="Picture 3">
            <a:extLst>
              <a:ext uri="{FF2B5EF4-FFF2-40B4-BE49-F238E27FC236}">
                <a16:creationId xmlns:a16="http://schemas.microsoft.com/office/drawing/2014/main" id="{38B3F299-2DF7-261B-A9B3-830F966B829B}"/>
              </a:ext>
            </a:extLst>
          </p:cNvPr>
          <p:cNvPicPr>
            <a:picLocks noChangeAspect="1"/>
          </p:cNvPicPr>
          <p:nvPr/>
        </p:nvPicPr>
        <p:blipFill>
          <a:blip r:embed="rId3"/>
          <a:stretch>
            <a:fillRect/>
          </a:stretch>
        </p:blipFill>
        <p:spPr>
          <a:xfrm>
            <a:off x="338689" y="677862"/>
            <a:ext cx="11071223" cy="6180137"/>
          </a:xfrm>
          <a:prstGeom prst="rect">
            <a:avLst/>
          </a:prstGeom>
        </p:spPr>
      </p:pic>
    </p:spTree>
    <p:extLst>
      <p:ext uri="{BB962C8B-B14F-4D97-AF65-F5344CB8AC3E}">
        <p14:creationId xmlns:p14="http://schemas.microsoft.com/office/powerpoint/2010/main" val="3774984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93EF9-ADB2-1C43-44E8-08AC3B2441B3}"/>
              </a:ext>
            </a:extLst>
          </p:cNvPr>
          <p:cNvSpPr>
            <a:spLocks noGrp="1"/>
          </p:cNvSpPr>
          <p:nvPr>
            <p:ph type="title"/>
          </p:nvPr>
        </p:nvSpPr>
        <p:spPr>
          <a:xfrm>
            <a:off x="0" y="16101"/>
            <a:ext cx="12192000" cy="661762"/>
          </a:xfrm>
          <a:solidFill>
            <a:schemeClr val="accent2">
              <a:lumMod val="40000"/>
              <a:lumOff val="60000"/>
            </a:schemeClr>
          </a:solidFill>
        </p:spPr>
        <p:txBody>
          <a:bodyPr>
            <a:normAutofit fontScale="90000"/>
          </a:bodyPr>
          <a:lstStyle/>
          <a:p>
            <a:r>
              <a:rPr lang="en-SG" sz="4400" dirty="0">
                <a:latin typeface="Aptos" panose="020B0004020202020204" pitchFamily="34" charset="0"/>
              </a:rPr>
              <a:t>   State Space Search</a:t>
            </a:r>
            <a:endParaRPr lang="en-SG" dirty="0"/>
          </a:p>
        </p:txBody>
      </p:sp>
      <p:sp>
        <p:nvSpPr>
          <p:cNvPr id="3" name="Content Placeholder 2">
            <a:extLst>
              <a:ext uri="{FF2B5EF4-FFF2-40B4-BE49-F238E27FC236}">
                <a16:creationId xmlns:a16="http://schemas.microsoft.com/office/drawing/2014/main" id="{96966A7D-54FF-92B2-DE34-ACCE58DCE1B6}"/>
              </a:ext>
            </a:extLst>
          </p:cNvPr>
          <p:cNvSpPr>
            <a:spLocks noGrp="1"/>
          </p:cNvSpPr>
          <p:nvPr>
            <p:ph idx="1"/>
          </p:nvPr>
        </p:nvSpPr>
        <p:spPr>
          <a:xfrm>
            <a:off x="161512" y="1055802"/>
            <a:ext cx="12030488" cy="5213023"/>
          </a:xfrm>
          <a:solidFill>
            <a:schemeClr val="bg1"/>
          </a:solidFill>
        </p:spPr>
        <p:txBody>
          <a:bodyPr>
            <a:normAutofit/>
          </a:bodyPr>
          <a:lstStyle/>
          <a:p>
            <a:pPr algn="l" fontAlgn="base"/>
            <a:r>
              <a:rPr lang="en-US" b="1" i="1" dirty="0">
                <a:solidFill>
                  <a:srgbClr val="273239"/>
                </a:solidFill>
                <a:effectLst/>
                <a:highlight>
                  <a:srgbClr val="FFFFFF"/>
                </a:highlight>
                <a:latin typeface="Aptos" panose="020B0004020202020204" pitchFamily="34" charset="0"/>
              </a:rPr>
              <a:t>Artificial Intelligence </a:t>
            </a:r>
            <a:r>
              <a:rPr lang="en-US" b="0" i="0" dirty="0">
                <a:solidFill>
                  <a:srgbClr val="273239"/>
                </a:solidFill>
                <a:effectLst/>
                <a:highlight>
                  <a:srgbClr val="FFFFFF"/>
                </a:highlight>
                <a:latin typeface="Aptos" panose="020B0004020202020204" pitchFamily="34" charset="0"/>
              </a:rPr>
              <a:t>is the study of building agents that act rationally. A search problem consists of: </a:t>
            </a:r>
            <a:br>
              <a:rPr lang="en-US" b="0" i="0" dirty="0">
                <a:solidFill>
                  <a:srgbClr val="273239"/>
                </a:solidFill>
                <a:effectLst/>
                <a:highlight>
                  <a:srgbClr val="FFFFFF"/>
                </a:highlight>
                <a:latin typeface="Aptos" panose="020B0004020202020204" pitchFamily="34" charset="0"/>
              </a:rPr>
            </a:br>
            <a:endParaRPr lang="en-US" b="0" i="0" dirty="0">
              <a:solidFill>
                <a:srgbClr val="273239"/>
              </a:solidFill>
              <a:effectLst/>
              <a:highlight>
                <a:srgbClr val="FFFFFF"/>
              </a:highlight>
              <a:latin typeface="Aptos" panose="020B0004020202020204" pitchFamily="34" charset="0"/>
            </a:endParaRPr>
          </a:p>
          <a:p>
            <a:pPr marL="742950" lvl="1" indent="-285750" algn="l" fontAlgn="base">
              <a:buFont typeface="Arial" panose="020B0604020202020204" pitchFamily="34" charset="0"/>
              <a:buChar char="•"/>
            </a:pPr>
            <a:r>
              <a:rPr lang="en-US" b="1" i="0" dirty="0">
                <a:solidFill>
                  <a:srgbClr val="273239"/>
                </a:solidFill>
                <a:effectLst/>
                <a:highlight>
                  <a:srgbClr val="FFFFFF"/>
                </a:highlight>
                <a:latin typeface="Aptos" panose="020B0004020202020204" pitchFamily="34" charset="0"/>
              </a:rPr>
              <a:t>A State Space. </a:t>
            </a:r>
            <a:r>
              <a:rPr lang="en-US" b="0" i="0" dirty="0">
                <a:solidFill>
                  <a:srgbClr val="273239"/>
                </a:solidFill>
                <a:effectLst/>
                <a:highlight>
                  <a:srgbClr val="FFFFFF"/>
                </a:highlight>
                <a:latin typeface="Aptos" panose="020B0004020202020204" pitchFamily="34" charset="0"/>
              </a:rPr>
              <a:t>Set of all possible states where you can be.</a:t>
            </a:r>
          </a:p>
          <a:p>
            <a:pPr marL="742950" lvl="1" indent="-285750" algn="l" fontAlgn="base">
              <a:buFont typeface="Arial" panose="020B0604020202020204" pitchFamily="34" charset="0"/>
              <a:buChar char="•"/>
            </a:pPr>
            <a:r>
              <a:rPr lang="en-US" b="1" i="0" dirty="0">
                <a:solidFill>
                  <a:srgbClr val="273239"/>
                </a:solidFill>
                <a:effectLst/>
                <a:highlight>
                  <a:srgbClr val="FFFFFF"/>
                </a:highlight>
                <a:latin typeface="Aptos" panose="020B0004020202020204" pitchFamily="34" charset="0"/>
              </a:rPr>
              <a:t>A Start State. </a:t>
            </a:r>
            <a:r>
              <a:rPr lang="en-US" b="0" i="0" dirty="0">
                <a:solidFill>
                  <a:srgbClr val="273239"/>
                </a:solidFill>
                <a:effectLst/>
                <a:highlight>
                  <a:srgbClr val="FFFFFF"/>
                </a:highlight>
                <a:latin typeface="Aptos" panose="020B0004020202020204" pitchFamily="34" charset="0"/>
              </a:rPr>
              <a:t>The state from where the search begins.</a:t>
            </a:r>
          </a:p>
          <a:p>
            <a:pPr marL="742950" lvl="1" indent="-285750" algn="l" fontAlgn="base">
              <a:buFont typeface="Arial" panose="020B0604020202020204" pitchFamily="34" charset="0"/>
              <a:buChar char="•"/>
            </a:pPr>
            <a:r>
              <a:rPr lang="en-US" b="1" i="0" dirty="0">
                <a:solidFill>
                  <a:srgbClr val="273239"/>
                </a:solidFill>
                <a:effectLst/>
                <a:highlight>
                  <a:srgbClr val="FFFFFF"/>
                </a:highlight>
                <a:latin typeface="Aptos" panose="020B0004020202020204" pitchFamily="34" charset="0"/>
              </a:rPr>
              <a:t>A Goal State. </a:t>
            </a:r>
            <a:r>
              <a:rPr lang="en-US" b="0" i="0" dirty="0">
                <a:solidFill>
                  <a:srgbClr val="273239"/>
                </a:solidFill>
                <a:effectLst/>
                <a:highlight>
                  <a:srgbClr val="FFFFFF"/>
                </a:highlight>
                <a:latin typeface="Aptos" panose="020B0004020202020204" pitchFamily="34" charset="0"/>
              </a:rPr>
              <a:t>A function that looks at the current state returns whether or not it is the goal state.</a:t>
            </a:r>
          </a:p>
          <a:p>
            <a:pPr algn="l" fontAlgn="base">
              <a:buFont typeface="Arial" panose="020B0604020202020204" pitchFamily="34" charset="0"/>
              <a:buChar char="•"/>
            </a:pPr>
            <a:r>
              <a:rPr lang="en-US" b="0" i="0" dirty="0">
                <a:solidFill>
                  <a:srgbClr val="273239"/>
                </a:solidFill>
                <a:effectLst/>
                <a:highlight>
                  <a:srgbClr val="FFFFFF"/>
                </a:highlight>
                <a:latin typeface="Aptos" panose="020B0004020202020204" pitchFamily="34" charset="0"/>
              </a:rPr>
              <a:t>The </a:t>
            </a:r>
            <a:r>
              <a:rPr lang="en-US" b="1" i="0" dirty="0">
                <a:solidFill>
                  <a:srgbClr val="273239"/>
                </a:solidFill>
                <a:effectLst/>
                <a:highlight>
                  <a:srgbClr val="FFFFFF"/>
                </a:highlight>
                <a:latin typeface="Aptos" panose="020B0004020202020204" pitchFamily="34" charset="0"/>
              </a:rPr>
              <a:t>Solution </a:t>
            </a:r>
            <a:r>
              <a:rPr lang="en-US" b="0" i="0" dirty="0">
                <a:solidFill>
                  <a:srgbClr val="273239"/>
                </a:solidFill>
                <a:effectLst/>
                <a:highlight>
                  <a:srgbClr val="FFFFFF"/>
                </a:highlight>
                <a:latin typeface="Aptos" panose="020B0004020202020204" pitchFamily="34" charset="0"/>
              </a:rPr>
              <a:t>to a search problem is a sequence of actions, called the </a:t>
            </a:r>
            <a:r>
              <a:rPr lang="en-US" b="1" i="0" dirty="0">
                <a:solidFill>
                  <a:srgbClr val="273239"/>
                </a:solidFill>
                <a:effectLst/>
                <a:highlight>
                  <a:srgbClr val="FFFFFF"/>
                </a:highlight>
                <a:latin typeface="Aptos" panose="020B0004020202020204" pitchFamily="34" charset="0"/>
              </a:rPr>
              <a:t>plan </a:t>
            </a:r>
            <a:r>
              <a:rPr lang="en-US" b="0" i="0" dirty="0">
                <a:solidFill>
                  <a:srgbClr val="273239"/>
                </a:solidFill>
                <a:effectLst/>
                <a:highlight>
                  <a:srgbClr val="FFFFFF"/>
                </a:highlight>
                <a:latin typeface="Aptos" panose="020B0004020202020204" pitchFamily="34" charset="0"/>
              </a:rPr>
              <a:t>that transforms the start state to the goal state. This plan is achieved through search algorithms.</a:t>
            </a:r>
          </a:p>
          <a:p>
            <a:r>
              <a:rPr lang="en-US" dirty="0">
                <a:solidFill>
                  <a:schemeClr val="tx1">
                    <a:lumMod val="95000"/>
                    <a:lumOff val="5000"/>
                  </a:schemeClr>
                </a:solidFill>
                <a:latin typeface="Aptos" panose="020B0004020202020204" pitchFamily="34" charset="0"/>
              </a:rPr>
              <a:t>A </a:t>
            </a:r>
            <a:r>
              <a:rPr lang="en-US" b="1" dirty="0">
                <a:solidFill>
                  <a:schemeClr val="tx1">
                    <a:lumMod val="95000"/>
                    <a:lumOff val="5000"/>
                  </a:schemeClr>
                </a:solidFill>
                <a:latin typeface="Aptos" panose="020B0004020202020204" pitchFamily="34" charset="0"/>
              </a:rPr>
              <a:t>state space</a:t>
            </a:r>
            <a:r>
              <a:rPr lang="en-US" dirty="0">
                <a:solidFill>
                  <a:schemeClr val="tx1">
                    <a:lumMod val="95000"/>
                    <a:lumOff val="5000"/>
                  </a:schemeClr>
                </a:solidFill>
                <a:latin typeface="Aptos" panose="020B0004020202020204" pitchFamily="34" charset="0"/>
              </a:rPr>
              <a:t> is a way to mathematically represent a problem by defining all the possible states in which the problem can be. This is used in search algorithms to represent the initial state, goal state, and current state of the problem. Each state in the state space is represented using a set of variables.</a:t>
            </a:r>
          </a:p>
          <a:p>
            <a:r>
              <a:rPr lang="en-US" dirty="0">
                <a:solidFill>
                  <a:schemeClr val="tx1">
                    <a:lumMod val="95000"/>
                    <a:lumOff val="5000"/>
                  </a:schemeClr>
                </a:solidFill>
                <a:latin typeface="Aptos" panose="020B0004020202020204" pitchFamily="34" charset="0"/>
              </a:rPr>
              <a:t>The </a:t>
            </a:r>
            <a:r>
              <a:rPr lang="en-US" b="1" dirty="0">
                <a:solidFill>
                  <a:schemeClr val="tx1">
                    <a:lumMod val="95000"/>
                    <a:lumOff val="5000"/>
                  </a:schemeClr>
                </a:solidFill>
                <a:latin typeface="Aptos" panose="020B0004020202020204" pitchFamily="34" charset="0"/>
              </a:rPr>
              <a:t>efficiency</a:t>
            </a:r>
            <a:r>
              <a:rPr lang="en-US" dirty="0">
                <a:solidFill>
                  <a:schemeClr val="tx1">
                    <a:lumMod val="95000"/>
                    <a:lumOff val="5000"/>
                  </a:schemeClr>
                </a:solidFill>
                <a:latin typeface="Aptos" panose="020B0004020202020204" pitchFamily="34" charset="0"/>
              </a:rPr>
              <a:t> of the search algorithm greatly depends on the size of the state space, and it is important to choose an appropriate representation and search strategy to search the state space efficiently.</a:t>
            </a:r>
          </a:p>
          <a:p>
            <a:r>
              <a:rPr lang="en-US" dirty="0">
                <a:solidFill>
                  <a:schemeClr val="tx1">
                    <a:lumMod val="95000"/>
                    <a:lumOff val="5000"/>
                  </a:schemeClr>
                </a:solidFill>
                <a:latin typeface="Aptos" panose="020B0004020202020204" pitchFamily="34" charset="0"/>
              </a:rPr>
              <a:t>One of the most well-known </a:t>
            </a:r>
            <a:r>
              <a:rPr lang="en-US" b="1" dirty="0">
                <a:solidFill>
                  <a:schemeClr val="tx1">
                    <a:lumMod val="95000"/>
                    <a:lumOff val="5000"/>
                  </a:schemeClr>
                </a:solidFill>
                <a:latin typeface="Aptos" panose="020B0004020202020204" pitchFamily="34" charset="0"/>
              </a:rPr>
              <a:t>state space search algorithms</a:t>
            </a:r>
            <a:r>
              <a:rPr lang="en-US" dirty="0">
                <a:solidFill>
                  <a:schemeClr val="tx1">
                    <a:lumMod val="95000"/>
                    <a:lumOff val="5000"/>
                  </a:schemeClr>
                </a:solidFill>
                <a:latin typeface="Aptos" panose="020B0004020202020204" pitchFamily="34" charset="0"/>
              </a:rPr>
              <a:t> is the A algorithm. Other commonly used state space search algorithms include </a:t>
            </a:r>
            <a:r>
              <a:rPr lang="en-US" b="1" dirty="0">
                <a:solidFill>
                  <a:schemeClr val="tx1">
                    <a:lumMod val="95000"/>
                    <a:lumOff val="5000"/>
                  </a:schemeClr>
                </a:solidFill>
                <a:latin typeface="Aptos" panose="020B0004020202020204" pitchFamily="34" charset="0"/>
              </a:rPr>
              <a:t>breadth-first search (BFS)</a:t>
            </a:r>
            <a:r>
              <a:rPr lang="en-US" dirty="0">
                <a:solidFill>
                  <a:schemeClr val="tx1">
                    <a:lumMod val="95000"/>
                    <a:lumOff val="5000"/>
                  </a:schemeClr>
                </a:solidFill>
                <a:latin typeface="Aptos" panose="020B0004020202020204" pitchFamily="34" charset="0"/>
              </a:rPr>
              <a:t>, </a:t>
            </a:r>
            <a:r>
              <a:rPr lang="en-US" b="1" dirty="0">
                <a:solidFill>
                  <a:schemeClr val="tx1">
                    <a:lumMod val="95000"/>
                    <a:lumOff val="5000"/>
                  </a:schemeClr>
                </a:solidFill>
                <a:latin typeface="Aptos" panose="020B0004020202020204" pitchFamily="34" charset="0"/>
              </a:rPr>
              <a:t>depth-first search (DFS)</a:t>
            </a:r>
            <a:r>
              <a:rPr lang="en-US" dirty="0">
                <a:solidFill>
                  <a:schemeClr val="tx1">
                    <a:lumMod val="95000"/>
                    <a:lumOff val="5000"/>
                  </a:schemeClr>
                </a:solidFill>
                <a:latin typeface="Aptos" panose="020B0004020202020204" pitchFamily="34" charset="0"/>
              </a:rPr>
              <a:t>, </a:t>
            </a:r>
            <a:r>
              <a:rPr lang="en-US" b="1" dirty="0">
                <a:solidFill>
                  <a:schemeClr val="tx1">
                    <a:lumMod val="95000"/>
                    <a:lumOff val="5000"/>
                  </a:schemeClr>
                </a:solidFill>
                <a:latin typeface="Aptos" panose="020B0004020202020204" pitchFamily="34" charset="0"/>
              </a:rPr>
              <a:t>hill climbing</a:t>
            </a:r>
            <a:r>
              <a:rPr lang="en-US" dirty="0">
                <a:solidFill>
                  <a:schemeClr val="tx1">
                    <a:lumMod val="95000"/>
                    <a:lumOff val="5000"/>
                  </a:schemeClr>
                </a:solidFill>
                <a:latin typeface="Aptos" panose="020B0004020202020204" pitchFamily="34" charset="0"/>
              </a:rPr>
              <a:t>, </a:t>
            </a:r>
            <a:r>
              <a:rPr lang="en-US" b="1" dirty="0">
                <a:solidFill>
                  <a:schemeClr val="tx1">
                    <a:lumMod val="95000"/>
                    <a:lumOff val="5000"/>
                  </a:schemeClr>
                </a:solidFill>
                <a:latin typeface="Aptos" panose="020B0004020202020204" pitchFamily="34" charset="0"/>
              </a:rPr>
              <a:t>simulated annealing</a:t>
            </a:r>
            <a:r>
              <a:rPr lang="en-US" dirty="0">
                <a:solidFill>
                  <a:schemeClr val="tx1">
                    <a:lumMod val="95000"/>
                    <a:lumOff val="5000"/>
                  </a:schemeClr>
                </a:solidFill>
                <a:latin typeface="Aptos" panose="020B0004020202020204" pitchFamily="34" charset="0"/>
              </a:rPr>
              <a:t>, and </a:t>
            </a:r>
            <a:r>
              <a:rPr lang="en-US" b="1" dirty="0">
                <a:solidFill>
                  <a:schemeClr val="tx1">
                    <a:lumMod val="95000"/>
                    <a:lumOff val="5000"/>
                  </a:schemeClr>
                </a:solidFill>
                <a:latin typeface="Aptos" panose="020B0004020202020204" pitchFamily="34" charset="0"/>
              </a:rPr>
              <a:t>genetic algorithms</a:t>
            </a:r>
            <a:r>
              <a:rPr lang="en-US" dirty="0">
                <a:solidFill>
                  <a:schemeClr val="tx1">
                    <a:lumMod val="95000"/>
                    <a:lumOff val="5000"/>
                  </a:schemeClr>
                </a:solidFill>
                <a:latin typeface="Aptos" panose="020B0004020202020204" pitchFamily="34" charset="0"/>
              </a:rPr>
              <a:t>.</a:t>
            </a:r>
            <a:endParaRPr lang="en-SG" dirty="0">
              <a:solidFill>
                <a:schemeClr val="tx1">
                  <a:lumMod val="95000"/>
                  <a:lumOff val="5000"/>
                </a:schemeClr>
              </a:solidFill>
              <a:latin typeface="Aptos" panose="020B0004020202020204" pitchFamily="34" charset="0"/>
            </a:endParaRPr>
          </a:p>
          <a:p>
            <a:pPr algn="l" fontAlgn="base">
              <a:buFont typeface="Arial" panose="020B0604020202020204" pitchFamily="34" charset="0"/>
              <a:buChar char="•"/>
            </a:pPr>
            <a:endParaRPr lang="en-US" b="0" i="0" dirty="0">
              <a:solidFill>
                <a:srgbClr val="273239"/>
              </a:solidFill>
              <a:effectLst/>
              <a:highlight>
                <a:srgbClr val="FFFFFF"/>
              </a:highlight>
              <a:latin typeface="Aptos" panose="020B0004020202020204" pitchFamily="34" charset="0"/>
            </a:endParaRPr>
          </a:p>
          <a:p>
            <a:endParaRPr lang="en-SG" dirty="0">
              <a:latin typeface="Aptos" panose="020B0004020202020204" pitchFamily="34" charset="0"/>
            </a:endParaRPr>
          </a:p>
        </p:txBody>
      </p:sp>
      <p:sp>
        <p:nvSpPr>
          <p:cNvPr id="4" name="Content Placeholder 2">
            <a:extLst>
              <a:ext uri="{FF2B5EF4-FFF2-40B4-BE49-F238E27FC236}">
                <a16:creationId xmlns:a16="http://schemas.microsoft.com/office/drawing/2014/main" id="{F54198A8-7191-FBFE-92BC-31C65C426A8C}"/>
              </a:ext>
            </a:extLst>
          </p:cNvPr>
          <p:cNvSpPr txBox="1">
            <a:spLocks/>
          </p:cNvSpPr>
          <p:nvPr/>
        </p:nvSpPr>
        <p:spPr>
          <a:xfrm>
            <a:off x="243777" y="4174114"/>
            <a:ext cx="10948981" cy="2667785"/>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endParaRPr lang="en-SG" dirty="0">
              <a:solidFill>
                <a:schemeClr val="tx1">
                  <a:lumMod val="95000"/>
                  <a:lumOff val="5000"/>
                </a:schemeClr>
              </a:solidFill>
              <a:latin typeface="Aptos" panose="020B0004020202020204" pitchFamily="34" charset="0"/>
            </a:endParaRPr>
          </a:p>
        </p:txBody>
      </p:sp>
    </p:spTree>
    <p:extLst>
      <p:ext uri="{BB962C8B-B14F-4D97-AF65-F5344CB8AC3E}">
        <p14:creationId xmlns:p14="http://schemas.microsoft.com/office/powerpoint/2010/main" val="301717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09A94-D84A-9627-06B2-2869EFF9A95E}"/>
              </a:ext>
            </a:extLst>
          </p:cNvPr>
          <p:cNvSpPr>
            <a:spLocks noGrp="1"/>
          </p:cNvSpPr>
          <p:nvPr>
            <p:ph type="title"/>
          </p:nvPr>
        </p:nvSpPr>
        <p:spPr>
          <a:xfrm>
            <a:off x="0" y="102523"/>
            <a:ext cx="12192000" cy="575339"/>
          </a:xfrm>
          <a:solidFill>
            <a:schemeClr val="accent2">
              <a:lumMod val="20000"/>
              <a:lumOff val="80000"/>
            </a:schemeClr>
          </a:solidFill>
        </p:spPr>
        <p:txBody>
          <a:bodyPr>
            <a:normAutofit/>
          </a:bodyPr>
          <a:lstStyle/>
          <a:p>
            <a:r>
              <a:rPr lang="en-SG" sz="3200" b="0" i="0" dirty="0">
                <a:solidFill>
                  <a:schemeClr val="tx1">
                    <a:lumMod val="95000"/>
                    <a:lumOff val="5000"/>
                  </a:schemeClr>
                </a:solidFill>
                <a:effectLst/>
                <a:latin typeface="Berlin Sans FB Demi" panose="020E0802020502020306" pitchFamily="34" charset="0"/>
              </a:rPr>
              <a:t>   A* Search Algorithm:</a:t>
            </a:r>
            <a:endParaRPr lang="en-SG" sz="3200" dirty="0">
              <a:solidFill>
                <a:schemeClr val="tx1">
                  <a:lumMod val="95000"/>
                  <a:lumOff val="5000"/>
                </a:schemeClr>
              </a:solidFill>
              <a:latin typeface="Berlin Sans FB Demi" panose="020E0802020502020306" pitchFamily="34" charset="0"/>
            </a:endParaRPr>
          </a:p>
        </p:txBody>
      </p:sp>
      <p:sp>
        <p:nvSpPr>
          <p:cNvPr id="3" name="Content Placeholder 2">
            <a:extLst>
              <a:ext uri="{FF2B5EF4-FFF2-40B4-BE49-F238E27FC236}">
                <a16:creationId xmlns:a16="http://schemas.microsoft.com/office/drawing/2014/main" id="{0EC803A1-B23C-700D-922A-2476ED226838}"/>
              </a:ext>
            </a:extLst>
          </p:cNvPr>
          <p:cNvSpPr>
            <a:spLocks noGrp="1"/>
          </p:cNvSpPr>
          <p:nvPr>
            <p:ph idx="1"/>
          </p:nvPr>
        </p:nvSpPr>
        <p:spPr>
          <a:xfrm>
            <a:off x="201106" y="809986"/>
            <a:ext cx="11921764" cy="2216018"/>
          </a:xfrm>
          <a:solidFill>
            <a:schemeClr val="bg1"/>
          </a:solidFill>
        </p:spPr>
        <p:txBody>
          <a:bodyPr/>
          <a:lstStyle/>
          <a:p>
            <a:pPr algn="just"/>
            <a:r>
              <a:rPr lang="en-US" b="0" i="0" dirty="0">
                <a:solidFill>
                  <a:srgbClr val="333333"/>
                </a:solidFill>
                <a:effectLst/>
                <a:highlight>
                  <a:srgbClr val="FFFFFF"/>
                </a:highlight>
                <a:latin typeface="inter-regular"/>
              </a:rPr>
              <a:t>A* search is the most commonly known form of best-first search. It uses heuristic function h(n), and cost to reach the node n from the start state g(n). It has combined features of UCS and greedy best-first search, by which it solve the problem efficiently. A* search algorithm finds the shortest path through the search space using the heuristic function. This search algorithm expands less search tree and provides optimal result faster. A* algorithm is similar to UCS except that it uses g(n)+h(n) instead of g(n).</a:t>
            </a:r>
          </a:p>
          <a:p>
            <a:pPr algn="just"/>
            <a:r>
              <a:rPr lang="en-US" b="0" i="0" dirty="0">
                <a:solidFill>
                  <a:srgbClr val="333333"/>
                </a:solidFill>
                <a:effectLst/>
                <a:highlight>
                  <a:srgbClr val="FFFFFF"/>
                </a:highlight>
                <a:latin typeface="inter-regular"/>
              </a:rPr>
              <a:t>In A* search algorithm, we use search heuristic as well as the cost to reach the node. Hence we can combine both costs as following, and this sum is called as a </a:t>
            </a:r>
            <a:r>
              <a:rPr lang="en-US" b="1" i="0" dirty="0">
                <a:solidFill>
                  <a:srgbClr val="333333"/>
                </a:solidFill>
                <a:effectLst/>
                <a:highlight>
                  <a:srgbClr val="FFFFFF"/>
                </a:highlight>
                <a:latin typeface="inter-bold"/>
              </a:rPr>
              <a:t>fitness number</a:t>
            </a:r>
            <a:r>
              <a:rPr lang="en-US" b="0" i="0" dirty="0">
                <a:solidFill>
                  <a:srgbClr val="333333"/>
                </a:solidFill>
                <a:effectLst/>
                <a:highlight>
                  <a:srgbClr val="FFFFFF"/>
                </a:highlight>
                <a:latin typeface="inter-regular"/>
              </a:rPr>
              <a:t>.</a:t>
            </a:r>
          </a:p>
          <a:p>
            <a:endParaRPr lang="en-SG" dirty="0"/>
          </a:p>
        </p:txBody>
      </p:sp>
      <p:pic>
        <p:nvPicPr>
          <p:cNvPr id="4098" name="Picture 2" descr="Informed Search Algorithms">
            <a:extLst>
              <a:ext uri="{FF2B5EF4-FFF2-40B4-BE49-F238E27FC236}">
                <a16:creationId xmlns:a16="http://schemas.microsoft.com/office/drawing/2014/main" id="{74AC9063-12BD-754F-8965-A7AE30C4D3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9311" y="2906056"/>
            <a:ext cx="6456218" cy="18518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B68239-B244-3223-0D89-C230516A2852}"/>
              </a:ext>
            </a:extLst>
          </p:cNvPr>
          <p:cNvSpPr txBox="1"/>
          <p:nvPr/>
        </p:nvSpPr>
        <p:spPr>
          <a:xfrm>
            <a:off x="1850760" y="4757938"/>
            <a:ext cx="8191929" cy="646331"/>
          </a:xfrm>
          <a:prstGeom prst="rect">
            <a:avLst/>
          </a:prstGeom>
          <a:noFill/>
        </p:spPr>
        <p:txBody>
          <a:bodyPr wrap="square">
            <a:spAutoFit/>
          </a:bodyPr>
          <a:lstStyle/>
          <a:p>
            <a:pPr algn="just"/>
            <a:r>
              <a:rPr lang="en-US" b="0" i="0" dirty="0">
                <a:solidFill>
                  <a:srgbClr val="333333"/>
                </a:solidFill>
                <a:effectLst/>
                <a:latin typeface="Arial" panose="020B0604020202020204" pitchFamily="34" charset="0"/>
              </a:rPr>
              <a:t>At each point in the search space, only those node is expanded which have the lowest value of f(n), and the algorithm terminates when the goal node is found.</a:t>
            </a:r>
            <a:endParaRPr lang="en-SG" dirty="0"/>
          </a:p>
        </p:txBody>
      </p:sp>
      <p:sp>
        <p:nvSpPr>
          <p:cNvPr id="6" name="TextBox 5">
            <a:extLst>
              <a:ext uri="{FF2B5EF4-FFF2-40B4-BE49-F238E27FC236}">
                <a16:creationId xmlns:a16="http://schemas.microsoft.com/office/drawing/2014/main" id="{14ACD9F9-5998-334E-DB80-BCF9EBCCBA4F}"/>
              </a:ext>
            </a:extLst>
          </p:cNvPr>
          <p:cNvSpPr txBox="1"/>
          <p:nvPr/>
        </p:nvSpPr>
        <p:spPr>
          <a:xfrm>
            <a:off x="271412" y="5531098"/>
            <a:ext cx="11851458" cy="1200329"/>
          </a:xfrm>
          <a:prstGeom prst="rect">
            <a:avLst/>
          </a:prstGeom>
          <a:solidFill>
            <a:schemeClr val="bg1"/>
          </a:solidFill>
        </p:spPr>
        <p:txBody>
          <a:bodyPr wrap="square">
            <a:spAutoFit/>
          </a:bodyPr>
          <a:lstStyle/>
          <a:p>
            <a:pPr algn="just"/>
            <a:r>
              <a:rPr lang="en-US" b="1" i="0" dirty="0">
                <a:solidFill>
                  <a:srgbClr val="333333"/>
                </a:solidFill>
                <a:effectLst/>
                <a:highlight>
                  <a:srgbClr val="FFFFFF"/>
                </a:highlight>
                <a:latin typeface="inter-bold"/>
              </a:rPr>
              <a:t>Points to remember:</a:t>
            </a:r>
          </a:p>
          <a:p>
            <a:pPr algn="just">
              <a:buFont typeface="Arial" panose="020B0604020202020204" pitchFamily="34" charset="0"/>
              <a:buChar char="•"/>
            </a:pPr>
            <a:r>
              <a:rPr lang="en-US" b="0" i="0" dirty="0">
                <a:solidFill>
                  <a:srgbClr val="000000"/>
                </a:solidFill>
                <a:effectLst/>
                <a:highlight>
                  <a:srgbClr val="FFFFFF"/>
                </a:highlight>
                <a:latin typeface="inter-regular"/>
              </a:rPr>
              <a:t>A* algorithm returns the path which occurred first, and it does not search for all remaining paths.</a:t>
            </a:r>
          </a:p>
          <a:p>
            <a:pPr algn="just">
              <a:buFont typeface="Arial" panose="020B0604020202020204" pitchFamily="34" charset="0"/>
              <a:buChar char="•"/>
            </a:pPr>
            <a:r>
              <a:rPr lang="en-US" b="0" i="0" dirty="0">
                <a:solidFill>
                  <a:srgbClr val="000000"/>
                </a:solidFill>
                <a:effectLst/>
                <a:highlight>
                  <a:srgbClr val="FFFFFF"/>
                </a:highlight>
                <a:latin typeface="inter-regular"/>
              </a:rPr>
              <a:t>The efficiency of A* algorithm depends on the quality of heuristic.</a:t>
            </a:r>
          </a:p>
          <a:p>
            <a:pPr algn="just">
              <a:buFont typeface="Arial" panose="020B0604020202020204" pitchFamily="34" charset="0"/>
              <a:buChar char="•"/>
            </a:pPr>
            <a:r>
              <a:rPr lang="en-US" b="0" i="0" dirty="0">
                <a:solidFill>
                  <a:srgbClr val="000000"/>
                </a:solidFill>
                <a:effectLst/>
                <a:highlight>
                  <a:srgbClr val="FFFFFF"/>
                </a:highlight>
                <a:latin typeface="inter-regular"/>
              </a:rPr>
              <a:t>A* algorithm expands all nodes which satisfy the condition f(n)&lt;="" li=""&gt;</a:t>
            </a:r>
          </a:p>
        </p:txBody>
      </p:sp>
    </p:spTree>
    <p:extLst>
      <p:ext uri="{BB962C8B-B14F-4D97-AF65-F5344CB8AC3E}">
        <p14:creationId xmlns:p14="http://schemas.microsoft.com/office/powerpoint/2010/main" val="2911747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3173C95-2B07-4D4D-7C22-36793041E9CC}"/>
              </a:ext>
            </a:extLst>
          </p:cNvPr>
          <p:cNvSpPr txBox="1"/>
          <p:nvPr/>
        </p:nvSpPr>
        <p:spPr>
          <a:xfrm>
            <a:off x="669303" y="197964"/>
            <a:ext cx="11360870" cy="5724644"/>
          </a:xfrm>
          <a:prstGeom prst="rect">
            <a:avLst/>
          </a:prstGeom>
          <a:solidFill>
            <a:schemeClr val="bg1"/>
          </a:solidFill>
        </p:spPr>
        <p:txBody>
          <a:bodyPr wrap="square">
            <a:spAutoFit/>
          </a:bodyPr>
          <a:lstStyle/>
          <a:p>
            <a:r>
              <a:rPr lang="en-SG" sz="2400" b="1" dirty="0">
                <a:latin typeface="Aptos" panose="020B0004020202020204" pitchFamily="34" charset="0"/>
              </a:rPr>
              <a:t>Algorithm-</a:t>
            </a:r>
          </a:p>
          <a:p>
            <a:r>
              <a:rPr lang="en-SG" dirty="0">
                <a:latin typeface="Aptos" panose="020B0004020202020204" pitchFamily="34" charset="0"/>
              </a:rPr>
              <a:t>The implementation of A* Algorithm involves maintaining two lists- OPEN and CLOSED.</a:t>
            </a:r>
          </a:p>
          <a:p>
            <a:pPr marL="285750" indent="-285750">
              <a:buFont typeface="Wingdings" panose="05000000000000000000" pitchFamily="2" charset="2"/>
              <a:buChar char="ü"/>
            </a:pPr>
            <a:r>
              <a:rPr lang="en-SG" dirty="0">
                <a:latin typeface="Aptos" panose="020B0004020202020204" pitchFamily="34" charset="0"/>
              </a:rPr>
              <a:t>OPEN contains those nodes that have been evaluated by the heuristic function but have not been expanded into successors yet.</a:t>
            </a:r>
          </a:p>
          <a:p>
            <a:pPr marL="285750" indent="-285750">
              <a:buFont typeface="Wingdings" panose="05000000000000000000" pitchFamily="2" charset="2"/>
              <a:buChar char="ü"/>
            </a:pPr>
            <a:r>
              <a:rPr lang="en-SG" dirty="0">
                <a:latin typeface="Aptos" panose="020B0004020202020204" pitchFamily="34" charset="0"/>
              </a:rPr>
              <a:t>CLOSED contains those nodes that have already been visited.</a:t>
            </a:r>
          </a:p>
          <a:p>
            <a:endParaRPr lang="en-SG" dirty="0">
              <a:latin typeface="Aptos" panose="020B0004020202020204" pitchFamily="34" charset="0"/>
            </a:endParaRPr>
          </a:p>
          <a:p>
            <a:r>
              <a:rPr lang="en-SG" b="1" u="sng" dirty="0">
                <a:latin typeface="Aptos" panose="020B0004020202020204" pitchFamily="34" charset="0"/>
              </a:rPr>
              <a:t>The algorithm is as follows-</a:t>
            </a:r>
          </a:p>
          <a:p>
            <a:endParaRPr lang="en-SG" b="1" u="sng" dirty="0">
              <a:latin typeface="Aptos" panose="020B0004020202020204" pitchFamily="34" charset="0"/>
            </a:endParaRPr>
          </a:p>
          <a:p>
            <a:r>
              <a:rPr lang="en-SG" b="1" dirty="0">
                <a:latin typeface="Aptos" panose="020B0004020202020204" pitchFamily="34" charset="0"/>
              </a:rPr>
              <a:t>Step-01</a:t>
            </a:r>
            <a:r>
              <a:rPr lang="en-SG" dirty="0">
                <a:latin typeface="Aptos" panose="020B0004020202020204" pitchFamily="34" charset="0"/>
              </a:rPr>
              <a:t>:- Define a list OPEN.</a:t>
            </a:r>
          </a:p>
          <a:p>
            <a:r>
              <a:rPr lang="en-SG" dirty="0">
                <a:latin typeface="Aptos" panose="020B0004020202020204" pitchFamily="34" charset="0"/>
              </a:rPr>
              <a:t>Initially, OPEN consists solely of a single node, the start node S.</a:t>
            </a:r>
          </a:p>
          <a:p>
            <a:r>
              <a:rPr lang="en-SG" b="1" dirty="0">
                <a:latin typeface="Aptos" panose="020B0004020202020204" pitchFamily="34" charset="0"/>
              </a:rPr>
              <a:t>Step-02</a:t>
            </a:r>
            <a:r>
              <a:rPr lang="en-SG" dirty="0">
                <a:latin typeface="Aptos" panose="020B0004020202020204" pitchFamily="34" charset="0"/>
              </a:rPr>
              <a:t>:- If the list is empty, return failure and exit.</a:t>
            </a:r>
          </a:p>
          <a:p>
            <a:r>
              <a:rPr lang="en-SG" b="1" dirty="0">
                <a:latin typeface="Aptos" panose="020B0004020202020204" pitchFamily="34" charset="0"/>
              </a:rPr>
              <a:t>Step-03</a:t>
            </a:r>
            <a:r>
              <a:rPr lang="en-SG" dirty="0">
                <a:latin typeface="Aptos" panose="020B0004020202020204" pitchFamily="34" charset="0"/>
              </a:rPr>
              <a:t>:- Remove node n with the smallest value of f(n) from OPEN and move it to list CLOSED.</a:t>
            </a:r>
          </a:p>
          <a:p>
            <a:r>
              <a:rPr lang="en-SG" dirty="0">
                <a:latin typeface="Aptos" panose="020B0004020202020204" pitchFamily="34" charset="0"/>
              </a:rPr>
              <a:t>If node n is a goal state, return success and exit.</a:t>
            </a:r>
          </a:p>
          <a:p>
            <a:r>
              <a:rPr lang="en-SG" b="1" dirty="0">
                <a:latin typeface="Aptos" panose="020B0004020202020204" pitchFamily="34" charset="0"/>
              </a:rPr>
              <a:t>Step-04</a:t>
            </a:r>
            <a:r>
              <a:rPr lang="en-SG" dirty="0">
                <a:latin typeface="Aptos" panose="020B0004020202020204" pitchFamily="34" charset="0"/>
              </a:rPr>
              <a:t>: - Expand node n.</a:t>
            </a:r>
          </a:p>
          <a:p>
            <a:r>
              <a:rPr lang="en-SG" b="1" dirty="0">
                <a:latin typeface="Aptos" panose="020B0004020202020204" pitchFamily="34" charset="0"/>
              </a:rPr>
              <a:t>Step-05</a:t>
            </a:r>
            <a:r>
              <a:rPr lang="en-SG" dirty="0">
                <a:latin typeface="Aptos" panose="020B0004020202020204" pitchFamily="34" charset="0"/>
              </a:rPr>
              <a:t>:- If any successor to n is the goal node, return success and the solution by tracing the path from goal node to S. Otherwise, go to Step-06.</a:t>
            </a:r>
          </a:p>
          <a:p>
            <a:r>
              <a:rPr lang="en-SG" b="1" dirty="0">
                <a:latin typeface="Aptos" panose="020B0004020202020204" pitchFamily="34" charset="0"/>
              </a:rPr>
              <a:t>Step-06</a:t>
            </a:r>
            <a:r>
              <a:rPr lang="en-SG" dirty="0">
                <a:latin typeface="Aptos" panose="020B0004020202020204" pitchFamily="34" charset="0"/>
              </a:rPr>
              <a:t>:- For each successor node,</a:t>
            </a:r>
          </a:p>
          <a:p>
            <a:r>
              <a:rPr lang="en-SG" dirty="0">
                <a:latin typeface="Aptos" panose="020B0004020202020204" pitchFamily="34" charset="0"/>
              </a:rPr>
              <a:t>Apply the evaluation function f to the node.</a:t>
            </a:r>
          </a:p>
          <a:p>
            <a:r>
              <a:rPr lang="en-SG" dirty="0">
                <a:latin typeface="Aptos" panose="020B0004020202020204" pitchFamily="34" charset="0"/>
              </a:rPr>
              <a:t>If the node has not been in either list, add it to OPEN.</a:t>
            </a:r>
          </a:p>
          <a:p>
            <a:r>
              <a:rPr lang="en-SG" b="1" dirty="0">
                <a:latin typeface="Aptos" panose="020B0004020202020204" pitchFamily="34" charset="0"/>
              </a:rPr>
              <a:t>Step-07</a:t>
            </a:r>
            <a:r>
              <a:rPr lang="en-SG" dirty="0">
                <a:latin typeface="Aptos" panose="020B0004020202020204" pitchFamily="34" charset="0"/>
              </a:rPr>
              <a:t>:- Go back to Step-02.</a:t>
            </a:r>
          </a:p>
        </p:txBody>
      </p:sp>
    </p:spTree>
    <p:extLst>
      <p:ext uri="{BB962C8B-B14F-4D97-AF65-F5344CB8AC3E}">
        <p14:creationId xmlns:p14="http://schemas.microsoft.com/office/powerpoint/2010/main" val="2919970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FCD38F-FD4F-2779-B0D5-C21D6EA26EB9}"/>
              </a:ext>
            </a:extLst>
          </p:cNvPr>
          <p:cNvPicPr>
            <a:picLocks noChangeAspect="1"/>
          </p:cNvPicPr>
          <p:nvPr/>
        </p:nvPicPr>
        <p:blipFill rotWithShape="1">
          <a:blip r:embed="rId2">
            <a:extLst>
              <a:ext uri="{28A0092B-C50C-407E-A947-70E740481C1C}">
                <a14:useLocalDpi xmlns:a14="http://schemas.microsoft.com/office/drawing/2010/main" val="0"/>
              </a:ext>
            </a:extLst>
          </a:blip>
          <a:srcRect l="5634" t="10581" r="3963" b="10062"/>
          <a:stretch/>
        </p:blipFill>
        <p:spPr>
          <a:xfrm>
            <a:off x="0" y="1"/>
            <a:ext cx="4732256" cy="2363502"/>
          </a:xfrm>
          <a:prstGeom prst="rect">
            <a:avLst/>
          </a:prstGeom>
        </p:spPr>
      </p:pic>
      <p:pic>
        <p:nvPicPr>
          <p:cNvPr id="7" name="Picture 6">
            <a:extLst>
              <a:ext uri="{FF2B5EF4-FFF2-40B4-BE49-F238E27FC236}">
                <a16:creationId xmlns:a16="http://schemas.microsoft.com/office/drawing/2014/main" id="{87A844C0-2320-23AF-13DB-BB59476A6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5410" y="0"/>
            <a:ext cx="3971085" cy="2224741"/>
          </a:xfrm>
          <a:prstGeom prst="rect">
            <a:avLst/>
          </a:prstGeom>
        </p:spPr>
      </p:pic>
      <p:pic>
        <p:nvPicPr>
          <p:cNvPr id="3" name="Picture 2">
            <a:extLst>
              <a:ext uri="{FF2B5EF4-FFF2-40B4-BE49-F238E27FC236}">
                <a16:creationId xmlns:a16="http://schemas.microsoft.com/office/drawing/2014/main" id="{661DB628-B782-6CA6-FA86-9757653914ED}"/>
              </a:ext>
            </a:extLst>
          </p:cNvPr>
          <p:cNvPicPr>
            <a:picLocks noChangeAspect="1"/>
          </p:cNvPicPr>
          <p:nvPr/>
        </p:nvPicPr>
        <p:blipFill>
          <a:blip r:embed="rId4"/>
          <a:stretch>
            <a:fillRect/>
          </a:stretch>
        </p:blipFill>
        <p:spPr>
          <a:xfrm>
            <a:off x="0" y="2517284"/>
            <a:ext cx="5840457" cy="4340715"/>
          </a:xfrm>
          <a:prstGeom prst="rect">
            <a:avLst/>
          </a:prstGeom>
        </p:spPr>
      </p:pic>
      <p:pic>
        <p:nvPicPr>
          <p:cNvPr id="6" name="Picture 5">
            <a:extLst>
              <a:ext uri="{FF2B5EF4-FFF2-40B4-BE49-F238E27FC236}">
                <a16:creationId xmlns:a16="http://schemas.microsoft.com/office/drawing/2014/main" id="{CFB109E3-5AE5-9431-FEEC-05A81C782556}"/>
              </a:ext>
            </a:extLst>
          </p:cNvPr>
          <p:cNvPicPr>
            <a:picLocks noChangeAspect="1"/>
          </p:cNvPicPr>
          <p:nvPr/>
        </p:nvPicPr>
        <p:blipFill>
          <a:blip r:embed="rId5"/>
          <a:stretch>
            <a:fillRect/>
          </a:stretch>
        </p:blipFill>
        <p:spPr>
          <a:xfrm>
            <a:off x="5949926" y="2517283"/>
            <a:ext cx="6242074" cy="3501777"/>
          </a:xfrm>
          <a:prstGeom prst="rect">
            <a:avLst/>
          </a:prstGeom>
        </p:spPr>
      </p:pic>
    </p:spTree>
    <p:extLst>
      <p:ext uri="{BB962C8B-B14F-4D97-AF65-F5344CB8AC3E}">
        <p14:creationId xmlns:p14="http://schemas.microsoft.com/office/powerpoint/2010/main" val="2471001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FE4A9-01CA-8BC9-0439-81382C239B27}"/>
              </a:ext>
            </a:extLst>
          </p:cNvPr>
          <p:cNvSpPr>
            <a:spLocks noGrp="1"/>
          </p:cNvSpPr>
          <p:nvPr>
            <p:ph type="title"/>
          </p:nvPr>
        </p:nvSpPr>
        <p:spPr>
          <a:xfrm>
            <a:off x="239597" y="8560"/>
            <a:ext cx="11712805" cy="493965"/>
          </a:xfrm>
        </p:spPr>
        <p:txBody>
          <a:bodyPr>
            <a:normAutofit/>
          </a:bodyPr>
          <a:lstStyle/>
          <a:p>
            <a:r>
              <a:rPr lang="en-SG" sz="2000" b="1" i="0" u="sng" dirty="0">
                <a:solidFill>
                  <a:srgbClr val="303030"/>
                </a:solidFill>
                <a:effectLst/>
                <a:highlight>
                  <a:srgbClr val="FFFFFF"/>
                </a:highlight>
                <a:latin typeface="Roboto Condensed" panose="02000000000000000000" pitchFamily="2" charset="0"/>
              </a:rPr>
              <a:t>Problem-01:</a:t>
            </a:r>
            <a:endParaRPr lang="en-SG" sz="2000" dirty="0"/>
          </a:p>
        </p:txBody>
      </p:sp>
      <p:sp>
        <p:nvSpPr>
          <p:cNvPr id="3" name="Content Placeholder 2">
            <a:extLst>
              <a:ext uri="{FF2B5EF4-FFF2-40B4-BE49-F238E27FC236}">
                <a16:creationId xmlns:a16="http://schemas.microsoft.com/office/drawing/2014/main" id="{B1AB7275-8A1A-AD29-91E0-6465ADBAD686}"/>
              </a:ext>
            </a:extLst>
          </p:cNvPr>
          <p:cNvSpPr>
            <a:spLocks noGrp="1"/>
          </p:cNvSpPr>
          <p:nvPr>
            <p:ph idx="1"/>
          </p:nvPr>
        </p:nvSpPr>
        <p:spPr>
          <a:xfrm>
            <a:off x="239597" y="502525"/>
            <a:ext cx="5199669" cy="3315330"/>
          </a:xfrm>
          <a:solidFill>
            <a:schemeClr val="accent5">
              <a:lumMod val="20000"/>
              <a:lumOff val="80000"/>
            </a:schemeClr>
          </a:solidFill>
        </p:spPr>
        <p:txBody>
          <a:bodyPr>
            <a:normAutofit/>
          </a:bodyPr>
          <a:lstStyle/>
          <a:p>
            <a:pPr marL="0" indent="0" algn="just">
              <a:buNone/>
            </a:pPr>
            <a:r>
              <a:rPr lang="en-US" sz="2000" dirty="0">
                <a:latin typeface="Aptos" panose="020B0004020202020204" pitchFamily="34" charset="0"/>
              </a:rPr>
              <a:t>Given an initial state of a 8-puzzle problem and final state to be reached-</a:t>
            </a:r>
          </a:p>
          <a:p>
            <a:pPr marL="0" indent="0" algn="just">
              <a:buNone/>
            </a:pPr>
            <a:r>
              <a:rPr lang="en-US" sz="2000" dirty="0">
                <a:latin typeface="Aptos" panose="020B0004020202020204" pitchFamily="34" charset="0"/>
              </a:rPr>
              <a:t>Find the most cost-effective path to reach the final state from initial state using A* Algorithm.</a:t>
            </a:r>
          </a:p>
          <a:p>
            <a:pPr marL="0" indent="0" algn="just">
              <a:buNone/>
            </a:pPr>
            <a:r>
              <a:rPr lang="en-US" sz="2000" dirty="0">
                <a:latin typeface="Aptos" panose="020B0004020202020204" pitchFamily="34" charset="0"/>
              </a:rPr>
              <a:t>Consider g(n) = Depth of node and </a:t>
            </a:r>
          </a:p>
          <a:p>
            <a:pPr marL="0" indent="0" algn="just">
              <a:buNone/>
            </a:pPr>
            <a:r>
              <a:rPr lang="en-US" sz="2000" dirty="0">
                <a:latin typeface="Aptos" panose="020B0004020202020204" pitchFamily="34" charset="0"/>
              </a:rPr>
              <a:t>h(n) = Number of misplaced tiles.</a:t>
            </a:r>
          </a:p>
          <a:p>
            <a:pPr marL="0" indent="0" algn="just">
              <a:buNone/>
            </a:pPr>
            <a:r>
              <a:rPr lang="en-US" sz="2000" b="1" i="0" u="sng" dirty="0">
                <a:solidFill>
                  <a:srgbClr val="303030"/>
                </a:solidFill>
                <a:effectLst/>
                <a:latin typeface="Aptos" panose="020B0004020202020204" pitchFamily="34" charset="0"/>
              </a:rPr>
              <a:t>Solution-</a:t>
            </a:r>
            <a:endParaRPr lang="en-US" sz="2000" b="0" i="0" dirty="0">
              <a:solidFill>
                <a:srgbClr val="303030"/>
              </a:solidFill>
              <a:effectLst/>
              <a:latin typeface="Aptos" panose="020B0004020202020204" pitchFamily="34" charset="0"/>
            </a:endParaRPr>
          </a:p>
        </p:txBody>
      </p:sp>
      <p:pic>
        <p:nvPicPr>
          <p:cNvPr id="5" name="Picture 4">
            <a:extLst>
              <a:ext uri="{FF2B5EF4-FFF2-40B4-BE49-F238E27FC236}">
                <a16:creationId xmlns:a16="http://schemas.microsoft.com/office/drawing/2014/main" id="{FBAD6438-5A15-A45D-B494-8A20900DE8A7}"/>
              </a:ext>
            </a:extLst>
          </p:cNvPr>
          <p:cNvPicPr>
            <a:picLocks noChangeAspect="1"/>
          </p:cNvPicPr>
          <p:nvPr/>
        </p:nvPicPr>
        <p:blipFill>
          <a:blip r:embed="rId2"/>
          <a:stretch>
            <a:fillRect/>
          </a:stretch>
        </p:blipFill>
        <p:spPr>
          <a:xfrm>
            <a:off x="239597" y="4206599"/>
            <a:ext cx="5332396" cy="2148876"/>
          </a:xfrm>
          <a:prstGeom prst="rect">
            <a:avLst/>
          </a:prstGeom>
        </p:spPr>
      </p:pic>
      <p:sp>
        <p:nvSpPr>
          <p:cNvPr id="4" name="TextBox 3">
            <a:extLst>
              <a:ext uri="{FF2B5EF4-FFF2-40B4-BE49-F238E27FC236}">
                <a16:creationId xmlns:a16="http://schemas.microsoft.com/office/drawing/2014/main" id="{6CF53F61-E3F6-4E75-502E-F4E26A9F5C6B}"/>
              </a:ext>
            </a:extLst>
          </p:cNvPr>
          <p:cNvSpPr txBox="1"/>
          <p:nvPr/>
        </p:nvSpPr>
        <p:spPr>
          <a:xfrm>
            <a:off x="6095999" y="255542"/>
            <a:ext cx="6093286" cy="5632311"/>
          </a:xfrm>
          <a:prstGeom prst="rect">
            <a:avLst/>
          </a:prstGeom>
          <a:solidFill>
            <a:schemeClr val="bg1"/>
          </a:solidFill>
        </p:spPr>
        <p:txBody>
          <a:bodyPr wrap="square">
            <a:spAutoFit/>
          </a:bodyPr>
          <a:lstStyle/>
          <a:p>
            <a:pPr algn="just"/>
            <a:r>
              <a:rPr lang="en-US" sz="2000" b="1" i="0" dirty="0">
                <a:solidFill>
                  <a:schemeClr val="tx1">
                    <a:lumMod val="95000"/>
                    <a:lumOff val="5000"/>
                  </a:schemeClr>
                </a:solidFill>
                <a:effectLst/>
                <a:highlight>
                  <a:srgbClr val="FFFFFF"/>
                </a:highlight>
                <a:latin typeface="inter-bold"/>
              </a:rPr>
              <a:t>Complete:</a:t>
            </a:r>
            <a:r>
              <a:rPr lang="en-US" sz="2000" b="0" i="0" dirty="0">
                <a:solidFill>
                  <a:schemeClr val="tx1">
                    <a:lumMod val="95000"/>
                    <a:lumOff val="5000"/>
                  </a:schemeClr>
                </a:solidFill>
                <a:effectLst/>
                <a:highlight>
                  <a:srgbClr val="FFFFFF"/>
                </a:highlight>
                <a:latin typeface="inter-regular"/>
              </a:rPr>
              <a:t> A* algorithm is complete as long as:- Branching factor is finite</a:t>
            </a:r>
            <a:r>
              <a:rPr lang="en-US" sz="2000" dirty="0">
                <a:solidFill>
                  <a:schemeClr val="tx1">
                    <a:lumMod val="95000"/>
                    <a:lumOff val="5000"/>
                  </a:schemeClr>
                </a:solidFill>
                <a:highlight>
                  <a:srgbClr val="FFFFFF"/>
                </a:highlight>
                <a:latin typeface="inter-regular"/>
              </a:rPr>
              <a:t>, </a:t>
            </a:r>
            <a:r>
              <a:rPr lang="en-US" sz="2000" b="0" i="0" dirty="0">
                <a:solidFill>
                  <a:schemeClr val="tx1">
                    <a:lumMod val="95000"/>
                    <a:lumOff val="5000"/>
                  </a:schemeClr>
                </a:solidFill>
                <a:effectLst/>
                <a:highlight>
                  <a:srgbClr val="FFFFFF"/>
                </a:highlight>
                <a:latin typeface="inter-regular"/>
              </a:rPr>
              <a:t>Cost at every action is fixed.</a:t>
            </a:r>
          </a:p>
          <a:p>
            <a:pPr algn="just"/>
            <a:r>
              <a:rPr lang="en-US" sz="2000" b="1" i="0" dirty="0">
                <a:solidFill>
                  <a:schemeClr val="tx1">
                    <a:lumMod val="95000"/>
                    <a:lumOff val="5000"/>
                  </a:schemeClr>
                </a:solidFill>
                <a:effectLst/>
                <a:highlight>
                  <a:srgbClr val="FFFFFF"/>
                </a:highlight>
                <a:latin typeface="inter-bold"/>
              </a:rPr>
              <a:t>Optimal:</a:t>
            </a:r>
            <a:r>
              <a:rPr lang="en-US" sz="2000" b="0" i="0" dirty="0">
                <a:solidFill>
                  <a:schemeClr val="tx1">
                    <a:lumMod val="95000"/>
                    <a:lumOff val="5000"/>
                  </a:schemeClr>
                </a:solidFill>
                <a:effectLst/>
                <a:highlight>
                  <a:srgbClr val="FFFFFF"/>
                </a:highlight>
                <a:latin typeface="inter-regular"/>
              </a:rPr>
              <a:t> A* search algorithm is optimal if it follows below two conditions:</a:t>
            </a:r>
          </a:p>
          <a:p>
            <a:pPr algn="just">
              <a:buFont typeface="Arial" panose="020B0604020202020204" pitchFamily="34" charset="0"/>
              <a:buChar char="•"/>
            </a:pPr>
            <a:r>
              <a:rPr lang="en-US" sz="2000" b="1" i="0" dirty="0">
                <a:solidFill>
                  <a:schemeClr val="tx1">
                    <a:lumMod val="95000"/>
                    <a:lumOff val="5000"/>
                  </a:schemeClr>
                </a:solidFill>
                <a:effectLst/>
                <a:highlight>
                  <a:srgbClr val="FFFFFF"/>
                </a:highlight>
                <a:latin typeface="inter-bold"/>
              </a:rPr>
              <a:t>Admissible:</a:t>
            </a:r>
            <a:r>
              <a:rPr lang="en-US" sz="2000" b="0" i="0" dirty="0">
                <a:solidFill>
                  <a:schemeClr val="tx1">
                    <a:lumMod val="95000"/>
                    <a:lumOff val="5000"/>
                  </a:schemeClr>
                </a:solidFill>
                <a:effectLst/>
                <a:highlight>
                  <a:srgbClr val="FFFFFF"/>
                </a:highlight>
                <a:latin typeface="inter-regular"/>
              </a:rPr>
              <a:t> the first condition requires for optimality is that h(n) should be an admissible heuristic for A* tree search. An admissible heuristic is optimistic in nature.</a:t>
            </a:r>
          </a:p>
          <a:p>
            <a:pPr algn="just">
              <a:buFont typeface="Arial" panose="020B0604020202020204" pitchFamily="34" charset="0"/>
              <a:buChar char="•"/>
            </a:pPr>
            <a:r>
              <a:rPr lang="en-US" sz="2000" b="1" i="0" dirty="0">
                <a:solidFill>
                  <a:schemeClr val="tx1">
                    <a:lumMod val="95000"/>
                    <a:lumOff val="5000"/>
                  </a:schemeClr>
                </a:solidFill>
                <a:effectLst/>
                <a:highlight>
                  <a:srgbClr val="FFFFFF"/>
                </a:highlight>
                <a:latin typeface="inter-bold"/>
              </a:rPr>
              <a:t>Consistency:</a:t>
            </a:r>
            <a:r>
              <a:rPr lang="en-US" sz="2000" b="0" i="0" dirty="0">
                <a:solidFill>
                  <a:schemeClr val="tx1">
                    <a:lumMod val="95000"/>
                    <a:lumOff val="5000"/>
                  </a:schemeClr>
                </a:solidFill>
                <a:effectLst/>
                <a:highlight>
                  <a:srgbClr val="FFFFFF"/>
                </a:highlight>
                <a:latin typeface="inter-regular"/>
              </a:rPr>
              <a:t> Second required condition is consistency for only A* graph-search.</a:t>
            </a:r>
          </a:p>
          <a:p>
            <a:pPr algn="just"/>
            <a:r>
              <a:rPr lang="en-US" sz="2000" b="0" i="0" dirty="0">
                <a:solidFill>
                  <a:schemeClr val="tx1">
                    <a:lumMod val="95000"/>
                    <a:lumOff val="5000"/>
                  </a:schemeClr>
                </a:solidFill>
                <a:effectLst/>
                <a:highlight>
                  <a:srgbClr val="FFFFFF"/>
                </a:highlight>
                <a:latin typeface="inter-regular"/>
              </a:rPr>
              <a:t>If the heuristic function is admissible, then A* tree search will always find the least cost path.</a:t>
            </a:r>
          </a:p>
          <a:p>
            <a:pPr algn="just"/>
            <a:r>
              <a:rPr lang="en-US" sz="2000" b="1" i="0" dirty="0">
                <a:solidFill>
                  <a:schemeClr val="tx1">
                    <a:lumMod val="95000"/>
                    <a:lumOff val="5000"/>
                  </a:schemeClr>
                </a:solidFill>
                <a:effectLst/>
                <a:highlight>
                  <a:srgbClr val="FFFFFF"/>
                </a:highlight>
                <a:latin typeface="inter-regular"/>
              </a:rPr>
              <a:t>Time Complexity: </a:t>
            </a:r>
            <a:r>
              <a:rPr lang="en-US" sz="2000" b="0" i="0" dirty="0">
                <a:solidFill>
                  <a:schemeClr val="tx1">
                    <a:lumMod val="95000"/>
                    <a:lumOff val="5000"/>
                  </a:schemeClr>
                </a:solidFill>
                <a:effectLst/>
                <a:highlight>
                  <a:srgbClr val="FFFFFF"/>
                </a:highlight>
                <a:latin typeface="inter-regular"/>
              </a:rPr>
              <a:t>The time complexity of A* search algorithm depends on heuristic function, and the number of nodes expanded is exponential to the depth of solution d. So the time complexity is O(</a:t>
            </a:r>
            <a:r>
              <a:rPr lang="en-US" sz="2000" b="0" i="0" dirty="0" err="1">
                <a:solidFill>
                  <a:schemeClr val="tx1">
                    <a:lumMod val="95000"/>
                    <a:lumOff val="5000"/>
                  </a:schemeClr>
                </a:solidFill>
                <a:effectLst/>
                <a:highlight>
                  <a:srgbClr val="FFFFFF"/>
                </a:highlight>
                <a:latin typeface="inter-regular"/>
              </a:rPr>
              <a:t>b^d</a:t>
            </a:r>
            <a:r>
              <a:rPr lang="en-US" sz="2000" b="0" i="0" dirty="0">
                <a:solidFill>
                  <a:schemeClr val="tx1">
                    <a:lumMod val="95000"/>
                    <a:lumOff val="5000"/>
                  </a:schemeClr>
                </a:solidFill>
                <a:effectLst/>
                <a:highlight>
                  <a:srgbClr val="FFFFFF"/>
                </a:highlight>
                <a:latin typeface="inter-regular"/>
              </a:rPr>
              <a:t>), where b is the branching factor.</a:t>
            </a:r>
          </a:p>
          <a:p>
            <a:pPr algn="just"/>
            <a:r>
              <a:rPr lang="en-US" sz="2000" b="1" i="0" dirty="0">
                <a:solidFill>
                  <a:schemeClr val="tx1">
                    <a:lumMod val="95000"/>
                    <a:lumOff val="5000"/>
                  </a:schemeClr>
                </a:solidFill>
                <a:effectLst/>
                <a:highlight>
                  <a:srgbClr val="FFFFFF"/>
                </a:highlight>
                <a:latin typeface="inter-regular"/>
              </a:rPr>
              <a:t>Space Complexity: </a:t>
            </a:r>
            <a:r>
              <a:rPr lang="en-US" sz="2000" b="0" i="0" dirty="0">
                <a:solidFill>
                  <a:schemeClr val="tx1">
                    <a:lumMod val="95000"/>
                    <a:lumOff val="5000"/>
                  </a:schemeClr>
                </a:solidFill>
                <a:effectLst/>
                <a:highlight>
                  <a:srgbClr val="FFFFFF"/>
                </a:highlight>
                <a:latin typeface="inter-regular"/>
              </a:rPr>
              <a:t>The space complexity of A* search algorithm is O(</a:t>
            </a:r>
            <a:r>
              <a:rPr lang="en-US" sz="2000" b="0" i="0" dirty="0" err="1">
                <a:solidFill>
                  <a:schemeClr val="tx1">
                    <a:lumMod val="95000"/>
                    <a:lumOff val="5000"/>
                  </a:schemeClr>
                </a:solidFill>
                <a:effectLst/>
                <a:highlight>
                  <a:srgbClr val="FFFFFF"/>
                </a:highlight>
                <a:latin typeface="inter-regular"/>
              </a:rPr>
              <a:t>b^d</a:t>
            </a:r>
            <a:r>
              <a:rPr lang="en-US" sz="2000" b="0" i="0" dirty="0">
                <a:solidFill>
                  <a:schemeClr val="tx1">
                    <a:lumMod val="95000"/>
                    <a:lumOff val="5000"/>
                  </a:schemeClr>
                </a:solidFill>
                <a:effectLst/>
                <a:highlight>
                  <a:srgbClr val="FFFFFF"/>
                </a:highlight>
                <a:latin typeface="inter-regular"/>
              </a:rPr>
              <a:t>)</a:t>
            </a:r>
          </a:p>
        </p:txBody>
      </p:sp>
    </p:spTree>
    <p:extLst>
      <p:ext uri="{BB962C8B-B14F-4D97-AF65-F5344CB8AC3E}">
        <p14:creationId xmlns:p14="http://schemas.microsoft.com/office/powerpoint/2010/main" val="31327076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23EBC9-2F49-2B63-B68C-EDD1235B2EF4}"/>
              </a:ext>
            </a:extLst>
          </p:cNvPr>
          <p:cNvPicPr>
            <a:picLocks noChangeAspect="1"/>
          </p:cNvPicPr>
          <p:nvPr/>
        </p:nvPicPr>
        <p:blipFill>
          <a:blip r:embed="rId2"/>
          <a:stretch>
            <a:fillRect/>
          </a:stretch>
        </p:blipFill>
        <p:spPr>
          <a:xfrm>
            <a:off x="659038" y="0"/>
            <a:ext cx="9276814" cy="6858000"/>
          </a:xfrm>
          <a:prstGeom prst="rect">
            <a:avLst/>
          </a:prstGeom>
        </p:spPr>
      </p:pic>
    </p:spTree>
    <p:extLst>
      <p:ext uri="{BB962C8B-B14F-4D97-AF65-F5344CB8AC3E}">
        <p14:creationId xmlns:p14="http://schemas.microsoft.com/office/powerpoint/2010/main" val="40880194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92D9-85CB-FE40-DFDE-878AB20FCF06}"/>
              </a:ext>
            </a:extLst>
          </p:cNvPr>
          <p:cNvSpPr>
            <a:spLocks noGrp="1"/>
          </p:cNvSpPr>
          <p:nvPr>
            <p:ph type="title"/>
          </p:nvPr>
        </p:nvSpPr>
        <p:spPr>
          <a:xfrm>
            <a:off x="456708" y="92383"/>
            <a:ext cx="9235931" cy="388384"/>
          </a:xfrm>
        </p:spPr>
        <p:txBody>
          <a:bodyPr>
            <a:noAutofit/>
          </a:bodyPr>
          <a:lstStyle/>
          <a:p>
            <a:r>
              <a:rPr lang="en-US" sz="2000" b="1" i="0" u="sng" dirty="0">
                <a:solidFill>
                  <a:srgbClr val="303030"/>
                </a:solidFill>
                <a:effectLst/>
                <a:highlight>
                  <a:srgbClr val="FFFFFF"/>
                </a:highlight>
                <a:latin typeface="Roboto Condensed" panose="02000000000000000000" pitchFamily="2" charset="0"/>
              </a:rPr>
              <a:t>Problem-02:</a:t>
            </a:r>
            <a:endParaRPr lang="en-SG" sz="2000" dirty="0"/>
          </a:p>
        </p:txBody>
      </p:sp>
      <p:sp>
        <p:nvSpPr>
          <p:cNvPr id="3" name="Content Placeholder 2">
            <a:extLst>
              <a:ext uri="{FF2B5EF4-FFF2-40B4-BE49-F238E27FC236}">
                <a16:creationId xmlns:a16="http://schemas.microsoft.com/office/drawing/2014/main" id="{8E6231F3-4F31-7317-4CFD-4514518BFC85}"/>
              </a:ext>
            </a:extLst>
          </p:cNvPr>
          <p:cNvSpPr>
            <a:spLocks noGrp="1"/>
          </p:cNvSpPr>
          <p:nvPr>
            <p:ph idx="1"/>
          </p:nvPr>
        </p:nvSpPr>
        <p:spPr>
          <a:xfrm>
            <a:off x="200865" y="585109"/>
            <a:ext cx="6114016" cy="2129811"/>
          </a:xfrm>
        </p:spPr>
        <p:txBody>
          <a:bodyPr>
            <a:normAutofit/>
          </a:bodyPr>
          <a:lstStyle/>
          <a:p>
            <a:pPr algn="l"/>
            <a:r>
              <a:rPr lang="en-US" b="0" i="0" dirty="0">
                <a:solidFill>
                  <a:srgbClr val="303030"/>
                </a:solidFill>
                <a:effectLst/>
                <a:highlight>
                  <a:srgbClr val="FFFFFF"/>
                </a:highlight>
                <a:latin typeface="Aptos" panose="020B0004020202020204" pitchFamily="34" charset="0"/>
              </a:rPr>
              <a:t>The numbers written on edges represent the distance between the nodes.</a:t>
            </a:r>
          </a:p>
          <a:p>
            <a:pPr algn="l"/>
            <a:r>
              <a:rPr lang="en-US" b="0" i="0" dirty="0">
                <a:solidFill>
                  <a:srgbClr val="303030"/>
                </a:solidFill>
                <a:effectLst/>
                <a:highlight>
                  <a:srgbClr val="FFFFFF"/>
                </a:highlight>
                <a:latin typeface="Aptos" panose="020B0004020202020204" pitchFamily="34" charset="0"/>
              </a:rPr>
              <a:t>The numbers written on nodes represent the heuristic value.</a:t>
            </a:r>
          </a:p>
          <a:p>
            <a:pPr algn="l"/>
            <a:r>
              <a:rPr lang="en-US" b="0" i="0" dirty="0">
                <a:solidFill>
                  <a:srgbClr val="303030"/>
                </a:solidFill>
                <a:effectLst/>
                <a:highlight>
                  <a:srgbClr val="FFFFFF"/>
                </a:highlight>
                <a:latin typeface="Aptos" panose="020B0004020202020204" pitchFamily="34" charset="0"/>
              </a:rPr>
              <a:t>Find the most cost-effective path to reach from start state A to final state J using A* Algorithm.</a:t>
            </a:r>
          </a:p>
        </p:txBody>
      </p:sp>
      <p:pic>
        <p:nvPicPr>
          <p:cNvPr id="5" name="Picture 4">
            <a:extLst>
              <a:ext uri="{FF2B5EF4-FFF2-40B4-BE49-F238E27FC236}">
                <a16:creationId xmlns:a16="http://schemas.microsoft.com/office/drawing/2014/main" id="{68495D5C-B2D2-ADF6-4B19-8162860CA6D7}"/>
              </a:ext>
            </a:extLst>
          </p:cNvPr>
          <p:cNvPicPr>
            <a:picLocks noChangeAspect="1"/>
          </p:cNvPicPr>
          <p:nvPr/>
        </p:nvPicPr>
        <p:blipFill>
          <a:blip r:embed="rId2"/>
          <a:stretch>
            <a:fillRect/>
          </a:stretch>
        </p:blipFill>
        <p:spPr>
          <a:xfrm>
            <a:off x="456708" y="2730352"/>
            <a:ext cx="6174328" cy="4035265"/>
          </a:xfrm>
          <a:prstGeom prst="rect">
            <a:avLst/>
          </a:prstGeom>
          <a:solidFill>
            <a:schemeClr val="bg1"/>
          </a:solidFill>
        </p:spPr>
      </p:pic>
      <p:sp>
        <p:nvSpPr>
          <p:cNvPr id="7" name="TextBox 6">
            <a:extLst>
              <a:ext uri="{FF2B5EF4-FFF2-40B4-BE49-F238E27FC236}">
                <a16:creationId xmlns:a16="http://schemas.microsoft.com/office/drawing/2014/main" id="{03EA1CBE-1FC3-AAF3-ADEC-AA0D22287029}"/>
              </a:ext>
            </a:extLst>
          </p:cNvPr>
          <p:cNvSpPr txBox="1"/>
          <p:nvPr/>
        </p:nvSpPr>
        <p:spPr>
          <a:xfrm>
            <a:off x="6916372" y="286575"/>
            <a:ext cx="5074763" cy="5355312"/>
          </a:xfrm>
          <a:prstGeom prst="rect">
            <a:avLst/>
          </a:prstGeom>
          <a:solidFill>
            <a:schemeClr val="bg1"/>
          </a:solidFill>
          <a:ln>
            <a:solidFill>
              <a:schemeClr val="tx1">
                <a:lumMod val="95000"/>
                <a:lumOff val="5000"/>
              </a:schemeClr>
            </a:solidFill>
          </a:ln>
        </p:spPr>
        <p:txBody>
          <a:bodyPr wrap="square">
            <a:spAutoFit/>
          </a:bodyPr>
          <a:lstStyle/>
          <a:p>
            <a:pPr algn="just"/>
            <a:r>
              <a:rPr lang="en-SG" b="1" dirty="0">
                <a:latin typeface="Aptos" panose="020B0004020202020204" pitchFamily="34" charset="0"/>
              </a:rPr>
              <a:t>Step-01:- </a:t>
            </a:r>
            <a:r>
              <a:rPr lang="en-SG" dirty="0">
                <a:latin typeface="Aptos" panose="020B0004020202020204" pitchFamily="34" charset="0"/>
              </a:rPr>
              <a:t>We start with node A.</a:t>
            </a:r>
          </a:p>
          <a:p>
            <a:pPr algn="just"/>
            <a:r>
              <a:rPr lang="en-SG" dirty="0">
                <a:latin typeface="Aptos" panose="020B0004020202020204" pitchFamily="34" charset="0"/>
              </a:rPr>
              <a:t>Node B and Node F can be reached from node A.</a:t>
            </a:r>
          </a:p>
          <a:p>
            <a:pPr algn="just"/>
            <a:r>
              <a:rPr lang="en-SG" dirty="0">
                <a:latin typeface="Aptos" panose="020B0004020202020204" pitchFamily="34" charset="0"/>
              </a:rPr>
              <a:t>A* Algorithm calculates f(B) and f(F).</a:t>
            </a:r>
          </a:p>
          <a:p>
            <a:pPr algn="just"/>
            <a:r>
              <a:rPr lang="en-SG" dirty="0">
                <a:latin typeface="Aptos" panose="020B0004020202020204" pitchFamily="34" charset="0"/>
              </a:rPr>
              <a:t>f(B) = 6 + 8 = 14</a:t>
            </a:r>
          </a:p>
          <a:p>
            <a:pPr algn="just"/>
            <a:r>
              <a:rPr lang="en-SG" dirty="0">
                <a:latin typeface="Aptos" panose="020B0004020202020204" pitchFamily="34" charset="0"/>
              </a:rPr>
              <a:t>f(F) = 3 + 6 = 9</a:t>
            </a:r>
          </a:p>
          <a:p>
            <a:pPr algn="just"/>
            <a:r>
              <a:rPr lang="en-SG" dirty="0">
                <a:latin typeface="Aptos" panose="020B0004020202020204" pitchFamily="34" charset="0"/>
              </a:rPr>
              <a:t>Since f(F) &lt; f(B), so it decides to go to node F.</a:t>
            </a:r>
          </a:p>
          <a:p>
            <a:pPr algn="just"/>
            <a:r>
              <a:rPr lang="en-SG" dirty="0">
                <a:latin typeface="Aptos" panose="020B0004020202020204" pitchFamily="34" charset="0"/>
              </a:rPr>
              <a:t>Path- A → F</a:t>
            </a:r>
          </a:p>
          <a:p>
            <a:pPr algn="just"/>
            <a:r>
              <a:rPr lang="en-SG" b="1" dirty="0">
                <a:latin typeface="Aptos" panose="020B0004020202020204" pitchFamily="34" charset="0"/>
              </a:rPr>
              <a:t>Step-02:- </a:t>
            </a:r>
            <a:r>
              <a:rPr lang="en-SG" dirty="0">
                <a:latin typeface="Aptos" panose="020B0004020202020204" pitchFamily="34" charset="0"/>
              </a:rPr>
              <a:t>Node G and Node H can be reached from node F.</a:t>
            </a:r>
          </a:p>
          <a:p>
            <a:pPr algn="just"/>
            <a:r>
              <a:rPr lang="en-SG" dirty="0">
                <a:latin typeface="Aptos" panose="020B0004020202020204" pitchFamily="34" charset="0"/>
              </a:rPr>
              <a:t>A* Algorithm calculates f(G) and f(H).</a:t>
            </a:r>
          </a:p>
          <a:p>
            <a:pPr algn="just"/>
            <a:r>
              <a:rPr lang="en-SG" dirty="0">
                <a:latin typeface="Aptos" panose="020B0004020202020204" pitchFamily="34" charset="0"/>
              </a:rPr>
              <a:t>f(G) = (3+1) + 5 = 9</a:t>
            </a:r>
          </a:p>
          <a:p>
            <a:pPr algn="just"/>
            <a:r>
              <a:rPr lang="en-SG" dirty="0">
                <a:latin typeface="Aptos" panose="020B0004020202020204" pitchFamily="34" charset="0"/>
              </a:rPr>
              <a:t>f(H) = (3+7) + 3 = 13</a:t>
            </a:r>
          </a:p>
          <a:p>
            <a:pPr algn="just"/>
            <a:r>
              <a:rPr lang="en-SG" dirty="0">
                <a:latin typeface="Aptos" panose="020B0004020202020204" pitchFamily="34" charset="0"/>
              </a:rPr>
              <a:t>Since f(G) &lt; f(H), so it decides to go to node G.</a:t>
            </a:r>
          </a:p>
          <a:p>
            <a:pPr algn="just"/>
            <a:r>
              <a:rPr lang="en-SG" dirty="0">
                <a:latin typeface="Aptos" panose="020B0004020202020204" pitchFamily="34" charset="0"/>
              </a:rPr>
              <a:t>Path- A → F → G</a:t>
            </a:r>
          </a:p>
          <a:p>
            <a:pPr algn="just"/>
            <a:r>
              <a:rPr lang="en-SG" b="1" dirty="0">
                <a:latin typeface="Aptos" panose="020B0004020202020204" pitchFamily="34" charset="0"/>
              </a:rPr>
              <a:t>Step-03:- </a:t>
            </a:r>
            <a:r>
              <a:rPr lang="en-SG" dirty="0">
                <a:latin typeface="Aptos" panose="020B0004020202020204" pitchFamily="34" charset="0"/>
              </a:rPr>
              <a:t>Node I can be reached from node G.</a:t>
            </a:r>
          </a:p>
          <a:p>
            <a:pPr algn="just"/>
            <a:r>
              <a:rPr lang="en-SG" dirty="0">
                <a:latin typeface="Aptos" panose="020B0004020202020204" pitchFamily="34" charset="0"/>
              </a:rPr>
              <a:t>A* Algorithm calculates f(I).</a:t>
            </a:r>
          </a:p>
          <a:p>
            <a:pPr algn="just"/>
            <a:r>
              <a:rPr lang="en-SG" dirty="0">
                <a:latin typeface="Aptos" panose="020B0004020202020204" pitchFamily="34" charset="0"/>
              </a:rPr>
              <a:t>f(I) = (3+1+3) + 1 = 8</a:t>
            </a:r>
          </a:p>
          <a:p>
            <a:pPr algn="just"/>
            <a:r>
              <a:rPr lang="en-SG" dirty="0">
                <a:latin typeface="Aptos" panose="020B0004020202020204" pitchFamily="34" charset="0"/>
              </a:rPr>
              <a:t>It decides to go to node I.</a:t>
            </a:r>
          </a:p>
          <a:p>
            <a:pPr algn="just"/>
            <a:r>
              <a:rPr lang="en-SG" dirty="0">
                <a:latin typeface="Aptos" panose="020B0004020202020204" pitchFamily="34" charset="0"/>
              </a:rPr>
              <a:t>Path- A → F → G → I</a:t>
            </a:r>
          </a:p>
        </p:txBody>
      </p:sp>
    </p:spTree>
    <p:extLst>
      <p:ext uri="{BB962C8B-B14F-4D97-AF65-F5344CB8AC3E}">
        <p14:creationId xmlns:p14="http://schemas.microsoft.com/office/powerpoint/2010/main" val="466451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99A4E2-E4A2-E3C4-F0E8-13FD1DAB58DD}"/>
              </a:ext>
            </a:extLst>
          </p:cNvPr>
          <p:cNvSpPr txBox="1"/>
          <p:nvPr/>
        </p:nvSpPr>
        <p:spPr>
          <a:xfrm>
            <a:off x="272592" y="411454"/>
            <a:ext cx="5611306" cy="2585323"/>
          </a:xfrm>
          <a:prstGeom prst="rect">
            <a:avLst/>
          </a:prstGeom>
          <a:noFill/>
        </p:spPr>
        <p:txBody>
          <a:bodyPr wrap="square">
            <a:spAutoFit/>
          </a:bodyPr>
          <a:lstStyle/>
          <a:p>
            <a:r>
              <a:rPr lang="en-SG" b="1" dirty="0">
                <a:latin typeface="Aptos" panose="020B0004020202020204" pitchFamily="34" charset="0"/>
              </a:rPr>
              <a:t>Step-04:- </a:t>
            </a:r>
            <a:r>
              <a:rPr lang="en-SG" dirty="0">
                <a:latin typeface="Aptos" panose="020B0004020202020204" pitchFamily="34" charset="0"/>
              </a:rPr>
              <a:t>Node E, Node H and Node J can be reached from node I.</a:t>
            </a:r>
          </a:p>
          <a:p>
            <a:r>
              <a:rPr lang="en-SG" dirty="0">
                <a:latin typeface="Aptos" panose="020B0004020202020204" pitchFamily="34" charset="0"/>
              </a:rPr>
              <a:t>A* Algorithm calculates f(E), f(H) and f(J).</a:t>
            </a:r>
          </a:p>
          <a:p>
            <a:r>
              <a:rPr lang="en-SG" dirty="0">
                <a:latin typeface="Aptos" panose="020B0004020202020204" pitchFamily="34" charset="0"/>
              </a:rPr>
              <a:t>f(E) = (3+1+3+5) + 3 = 15</a:t>
            </a:r>
          </a:p>
          <a:p>
            <a:r>
              <a:rPr lang="en-SG" dirty="0">
                <a:latin typeface="Aptos" panose="020B0004020202020204" pitchFamily="34" charset="0"/>
              </a:rPr>
              <a:t>f(H) = (3+1+3+2) + 3 = 12</a:t>
            </a:r>
          </a:p>
          <a:p>
            <a:r>
              <a:rPr lang="en-SG" dirty="0">
                <a:latin typeface="Aptos" panose="020B0004020202020204" pitchFamily="34" charset="0"/>
              </a:rPr>
              <a:t>f(J) = (3+1+3+3) + 0 = 10</a:t>
            </a:r>
          </a:p>
          <a:p>
            <a:r>
              <a:rPr lang="en-SG" dirty="0">
                <a:latin typeface="Aptos" panose="020B0004020202020204" pitchFamily="34" charset="0"/>
              </a:rPr>
              <a:t>Since f(J) is least, so it decides to go to node J.</a:t>
            </a:r>
          </a:p>
          <a:p>
            <a:r>
              <a:rPr lang="en-SG" b="1" dirty="0">
                <a:latin typeface="Aptos" panose="020B0004020202020204" pitchFamily="34" charset="0"/>
              </a:rPr>
              <a:t>Path- A → F → G → I → J</a:t>
            </a:r>
          </a:p>
          <a:p>
            <a:pPr algn="just"/>
            <a:r>
              <a:rPr lang="en-SG" dirty="0">
                <a:latin typeface="Aptos" panose="020B0004020202020204" pitchFamily="34" charset="0"/>
              </a:rPr>
              <a:t>This is the required shortest path from node A to node J.</a:t>
            </a:r>
          </a:p>
        </p:txBody>
      </p:sp>
      <p:pic>
        <p:nvPicPr>
          <p:cNvPr id="7" name="Picture 6">
            <a:extLst>
              <a:ext uri="{FF2B5EF4-FFF2-40B4-BE49-F238E27FC236}">
                <a16:creationId xmlns:a16="http://schemas.microsoft.com/office/drawing/2014/main" id="{21E9D29F-6E1F-029A-4EEE-53DD3FDF5187}"/>
              </a:ext>
            </a:extLst>
          </p:cNvPr>
          <p:cNvPicPr>
            <a:picLocks noChangeAspect="1"/>
          </p:cNvPicPr>
          <p:nvPr/>
        </p:nvPicPr>
        <p:blipFill>
          <a:blip r:embed="rId2"/>
          <a:stretch>
            <a:fillRect/>
          </a:stretch>
        </p:blipFill>
        <p:spPr>
          <a:xfrm>
            <a:off x="5883898" y="73198"/>
            <a:ext cx="6263356" cy="4093449"/>
          </a:xfrm>
          <a:prstGeom prst="rect">
            <a:avLst/>
          </a:prstGeom>
          <a:solidFill>
            <a:schemeClr val="bg1"/>
          </a:solidFill>
        </p:spPr>
      </p:pic>
      <p:sp>
        <p:nvSpPr>
          <p:cNvPr id="9" name="TextBox 8">
            <a:extLst>
              <a:ext uri="{FF2B5EF4-FFF2-40B4-BE49-F238E27FC236}">
                <a16:creationId xmlns:a16="http://schemas.microsoft.com/office/drawing/2014/main" id="{8F2D6AED-DACA-0FBA-A6D1-FF4148F00C8B}"/>
              </a:ext>
            </a:extLst>
          </p:cNvPr>
          <p:cNvSpPr txBox="1"/>
          <p:nvPr/>
        </p:nvSpPr>
        <p:spPr>
          <a:xfrm>
            <a:off x="338580" y="4504903"/>
            <a:ext cx="11646816" cy="1477328"/>
          </a:xfrm>
          <a:prstGeom prst="rect">
            <a:avLst/>
          </a:prstGeom>
          <a:noFill/>
        </p:spPr>
        <p:txBody>
          <a:bodyPr wrap="square">
            <a:spAutoFit/>
          </a:bodyPr>
          <a:lstStyle/>
          <a:p>
            <a:r>
              <a:rPr lang="en-SG" b="1" i="1" dirty="0">
                <a:latin typeface="Aptos" panose="020B0004020202020204" pitchFamily="34" charset="0"/>
              </a:rPr>
              <a:t>Important Note-</a:t>
            </a:r>
          </a:p>
          <a:p>
            <a:r>
              <a:rPr lang="en-SG" i="1" dirty="0">
                <a:latin typeface="Aptos" panose="020B0004020202020204" pitchFamily="34" charset="0"/>
              </a:rPr>
              <a:t>It is important to note that-</a:t>
            </a:r>
          </a:p>
          <a:p>
            <a:r>
              <a:rPr lang="en-SG" i="1" dirty="0">
                <a:latin typeface="Aptos" panose="020B0004020202020204" pitchFamily="34" charset="0"/>
              </a:rPr>
              <a:t>A* Algorithm is one of the best path finding algorithms.</a:t>
            </a:r>
          </a:p>
          <a:p>
            <a:r>
              <a:rPr lang="en-SG" i="1" dirty="0">
                <a:latin typeface="Aptos" panose="020B0004020202020204" pitchFamily="34" charset="0"/>
              </a:rPr>
              <a:t>But it does not produce the shortest path always.</a:t>
            </a:r>
          </a:p>
          <a:p>
            <a:r>
              <a:rPr lang="en-SG" i="1" dirty="0">
                <a:latin typeface="Aptos" panose="020B0004020202020204" pitchFamily="34" charset="0"/>
              </a:rPr>
              <a:t>This is because it heavily depends on heuristics.</a:t>
            </a:r>
          </a:p>
        </p:txBody>
      </p:sp>
    </p:spTree>
    <p:extLst>
      <p:ext uri="{BB962C8B-B14F-4D97-AF65-F5344CB8AC3E}">
        <p14:creationId xmlns:p14="http://schemas.microsoft.com/office/powerpoint/2010/main" val="2557946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2CC4B0-FEB8-9BBA-160A-0D9F86F891FD}"/>
              </a:ext>
            </a:extLst>
          </p:cNvPr>
          <p:cNvSpPr>
            <a:spLocks noGrp="1"/>
          </p:cNvSpPr>
          <p:nvPr>
            <p:ph idx="1"/>
          </p:nvPr>
        </p:nvSpPr>
        <p:spPr>
          <a:xfrm>
            <a:off x="193963" y="169387"/>
            <a:ext cx="11804073" cy="1384693"/>
          </a:xfrm>
        </p:spPr>
        <p:txBody>
          <a:bodyPr/>
          <a:lstStyle/>
          <a:p>
            <a:pPr marL="0" indent="0" algn="just">
              <a:buNone/>
            </a:pPr>
            <a:r>
              <a:rPr lang="en-US" b="0" i="0" dirty="0">
                <a:solidFill>
                  <a:srgbClr val="610B4B"/>
                </a:solidFill>
                <a:effectLst/>
                <a:highlight>
                  <a:srgbClr val="FFFFFF"/>
                </a:highlight>
                <a:latin typeface="erdana"/>
              </a:rPr>
              <a:t>Problem</a:t>
            </a:r>
            <a:r>
              <a:rPr lang="en-US" dirty="0">
                <a:solidFill>
                  <a:srgbClr val="610B4B"/>
                </a:solidFill>
                <a:highlight>
                  <a:srgbClr val="FFFFFF"/>
                </a:highlight>
                <a:latin typeface="erdana"/>
              </a:rPr>
              <a:t>-3:- </a:t>
            </a:r>
            <a:r>
              <a:rPr lang="en-US" b="0" i="0" dirty="0">
                <a:solidFill>
                  <a:srgbClr val="333333"/>
                </a:solidFill>
                <a:effectLst/>
                <a:highlight>
                  <a:srgbClr val="FFFFFF"/>
                </a:highlight>
                <a:latin typeface="inter-regular"/>
              </a:rPr>
              <a:t>In this example, we will traverse the given graph using the A* algorithm. The heuristic value of all states is given in the below table so we will calculate the f(n) of each state using the formula f(n)= g(n) + h(n), where g(n) is the cost to reach any node from start state.</a:t>
            </a:r>
          </a:p>
          <a:p>
            <a:pPr marL="0" indent="0">
              <a:buNone/>
            </a:pPr>
            <a:r>
              <a:rPr lang="en-US" b="0" i="0" dirty="0">
                <a:solidFill>
                  <a:srgbClr val="333333"/>
                </a:solidFill>
                <a:effectLst/>
                <a:highlight>
                  <a:srgbClr val="FFFFFF"/>
                </a:highlight>
                <a:latin typeface="inter-regular"/>
              </a:rPr>
              <a:t>Here we will use OPEN and CLOSED list.</a:t>
            </a:r>
            <a:endParaRPr lang="en-SG" dirty="0"/>
          </a:p>
        </p:txBody>
      </p:sp>
      <p:pic>
        <p:nvPicPr>
          <p:cNvPr id="5124" name="Picture 4" descr="Informed Search Algorithms">
            <a:extLst>
              <a:ext uri="{FF2B5EF4-FFF2-40B4-BE49-F238E27FC236}">
                <a16:creationId xmlns:a16="http://schemas.microsoft.com/office/drawing/2014/main" id="{60909E15-ABDB-00EE-34F0-6D86A459B7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277" b="18770"/>
          <a:stretch/>
        </p:blipFill>
        <p:spPr bwMode="auto">
          <a:xfrm>
            <a:off x="193963" y="1554079"/>
            <a:ext cx="6521010" cy="34798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C356F6-3CF2-C896-8AE9-DF3588322433}"/>
              </a:ext>
            </a:extLst>
          </p:cNvPr>
          <p:cNvSpPr txBox="1"/>
          <p:nvPr/>
        </p:nvSpPr>
        <p:spPr>
          <a:xfrm>
            <a:off x="6870382" y="861733"/>
            <a:ext cx="3501736" cy="371702"/>
          </a:xfrm>
          <a:prstGeom prst="rect">
            <a:avLst/>
          </a:prstGeom>
          <a:noFill/>
        </p:spPr>
        <p:txBody>
          <a:bodyPr wrap="square">
            <a:spAutoFit/>
          </a:bodyPr>
          <a:lstStyle/>
          <a:p>
            <a:r>
              <a:rPr lang="en-SG" b="1" i="0" dirty="0">
                <a:solidFill>
                  <a:srgbClr val="333333"/>
                </a:solidFill>
                <a:effectLst/>
                <a:highlight>
                  <a:srgbClr val="FFFFFF"/>
                </a:highlight>
                <a:latin typeface="inter-bold"/>
              </a:rPr>
              <a:t>Solution:</a:t>
            </a:r>
            <a:endParaRPr lang="en-SG" dirty="0"/>
          </a:p>
        </p:txBody>
      </p:sp>
      <p:pic>
        <p:nvPicPr>
          <p:cNvPr id="5128" name="Picture 8" descr="Informed Search Algorithms">
            <a:extLst>
              <a:ext uri="{FF2B5EF4-FFF2-40B4-BE49-F238E27FC236}">
                <a16:creationId xmlns:a16="http://schemas.microsoft.com/office/drawing/2014/main" id="{CC17561D-AD6E-2E9E-6A3E-84ACF8D54A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495" t="3339" r="32299" b="3931"/>
          <a:stretch/>
        </p:blipFill>
        <p:spPr bwMode="auto">
          <a:xfrm>
            <a:off x="6870382" y="1233435"/>
            <a:ext cx="3404834" cy="46621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E2B8AD-4F53-BCE1-B77B-06A6A7ADA2F0}"/>
              </a:ext>
            </a:extLst>
          </p:cNvPr>
          <p:cNvSpPr txBox="1"/>
          <p:nvPr/>
        </p:nvSpPr>
        <p:spPr>
          <a:xfrm>
            <a:off x="260508" y="5146117"/>
            <a:ext cx="11670982" cy="1477328"/>
          </a:xfrm>
          <a:prstGeom prst="rect">
            <a:avLst/>
          </a:prstGeom>
          <a:noFill/>
        </p:spPr>
        <p:txBody>
          <a:bodyPr wrap="square">
            <a:spAutoFit/>
          </a:bodyPr>
          <a:lstStyle/>
          <a:p>
            <a:r>
              <a:rPr lang="en-SG" dirty="0">
                <a:latin typeface="Aptos" panose="020B0004020202020204" pitchFamily="34" charset="0"/>
              </a:rPr>
              <a:t>Initialization: {(S, 5)}</a:t>
            </a:r>
          </a:p>
          <a:p>
            <a:r>
              <a:rPr lang="en-SG" dirty="0">
                <a:latin typeface="Aptos" panose="020B0004020202020204" pitchFamily="34" charset="0"/>
              </a:rPr>
              <a:t>Iteration1: {(S--&gt; A, 4), (S--&gt;G, 10)}</a:t>
            </a:r>
          </a:p>
          <a:p>
            <a:r>
              <a:rPr lang="en-SG" dirty="0">
                <a:latin typeface="Aptos" panose="020B0004020202020204" pitchFamily="34" charset="0"/>
              </a:rPr>
              <a:t>Iteration2: {(S--&gt; A--&gt;C, 4), (S--&gt; A--&gt;B, 7), (S--&gt;G, 10)}</a:t>
            </a:r>
          </a:p>
          <a:p>
            <a:r>
              <a:rPr lang="en-SG" dirty="0">
                <a:latin typeface="Aptos" panose="020B0004020202020204" pitchFamily="34" charset="0"/>
              </a:rPr>
              <a:t>Iteration3: {(S--&gt; A--&gt;C---&gt;G, 6), (S--&gt; A--&gt;C---&gt;D, 11), (S--&gt; A--&gt;B, 7), (S--&gt;G, 10)}</a:t>
            </a:r>
          </a:p>
          <a:p>
            <a:r>
              <a:rPr lang="en-SG" dirty="0">
                <a:latin typeface="Aptos" panose="020B0004020202020204" pitchFamily="34" charset="0"/>
              </a:rPr>
              <a:t>Iteration 4 will give the final result, as S---&gt;A---&gt;C---&gt;G it provides the optimal path with cost 6.</a:t>
            </a:r>
          </a:p>
        </p:txBody>
      </p:sp>
    </p:spTree>
    <p:extLst>
      <p:ext uri="{BB962C8B-B14F-4D97-AF65-F5344CB8AC3E}">
        <p14:creationId xmlns:p14="http://schemas.microsoft.com/office/powerpoint/2010/main" val="953101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512F75-E9A6-6EA9-E4B4-573ECC7EAD61}"/>
              </a:ext>
            </a:extLst>
          </p:cNvPr>
          <p:cNvPicPr>
            <a:picLocks noChangeAspect="1"/>
          </p:cNvPicPr>
          <p:nvPr/>
        </p:nvPicPr>
        <p:blipFill>
          <a:blip r:embed="rId2"/>
          <a:stretch>
            <a:fillRect/>
          </a:stretch>
        </p:blipFill>
        <p:spPr>
          <a:xfrm>
            <a:off x="129166" y="198120"/>
            <a:ext cx="11990769" cy="6400800"/>
          </a:xfrm>
          <a:prstGeom prst="rect">
            <a:avLst/>
          </a:prstGeom>
        </p:spPr>
      </p:pic>
      <p:sp>
        <p:nvSpPr>
          <p:cNvPr id="3" name="TextBox 2">
            <a:extLst>
              <a:ext uri="{FF2B5EF4-FFF2-40B4-BE49-F238E27FC236}">
                <a16:creationId xmlns:a16="http://schemas.microsoft.com/office/drawing/2014/main" id="{91256A09-80CC-F9F3-FEBF-E1A398EA8C41}"/>
              </a:ext>
            </a:extLst>
          </p:cNvPr>
          <p:cNvSpPr txBox="1"/>
          <p:nvPr/>
        </p:nvSpPr>
        <p:spPr>
          <a:xfrm>
            <a:off x="214460" y="198120"/>
            <a:ext cx="6103854" cy="369332"/>
          </a:xfrm>
          <a:prstGeom prst="rect">
            <a:avLst/>
          </a:prstGeom>
          <a:noFill/>
        </p:spPr>
        <p:txBody>
          <a:bodyPr wrap="square">
            <a:spAutoFit/>
          </a:bodyPr>
          <a:lstStyle/>
          <a:p>
            <a:pPr algn="just"/>
            <a:r>
              <a:rPr lang="en-US" sz="1800" b="1" i="0" u="sng" dirty="0">
                <a:solidFill>
                  <a:schemeClr val="tx1">
                    <a:lumMod val="95000"/>
                    <a:lumOff val="5000"/>
                  </a:schemeClr>
                </a:solidFill>
                <a:effectLst/>
                <a:highlight>
                  <a:srgbClr val="FFFFFF"/>
                </a:highlight>
                <a:latin typeface="Aptos" panose="020B0004020202020204" pitchFamily="34" charset="0"/>
              </a:rPr>
              <a:t>Example-4:</a:t>
            </a:r>
          </a:p>
        </p:txBody>
      </p:sp>
    </p:spTree>
    <p:extLst>
      <p:ext uri="{BB962C8B-B14F-4D97-AF65-F5344CB8AC3E}">
        <p14:creationId xmlns:p14="http://schemas.microsoft.com/office/powerpoint/2010/main" val="969463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C2C7AC-C323-34E1-12F0-36B911971518}"/>
              </a:ext>
            </a:extLst>
          </p:cNvPr>
          <p:cNvPicPr>
            <a:picLocks noChangeAspect="1"/>
          </p:cNvPicPr>
          <p:nvPr/>
        </p:nvPicPr>
        <p:blipFill>
          <a:blip r:embed="rId2"/>
          <a:stretch>
            <a:fillRect/>
          </a:stretch>
        </p:blipFill>
        <p:spPr>
          <a:xfrm>
            <a:off x="99668" y="792870"/>
            <a:ext cx="5996332" cy="4225521"/>
          </a:xfrm>
          <a:prstGeom prst="rect">
            <a:avLst/>
          </a:prstGeom>
          <a:solidFill>
            <a:schemeClr val="accent5">
              <a:lumMod val="20000"/>
              <a:lumOff val="80000"/>
            </a:schemeClr>
          </a:solidFill>
          <a:ln>
            <a:solidFill>
              <a:schemeClr val="accent1"/>
            </a:solidFill>
          </a:ln>
        </p:spPr>
      </p:pic>
      <p:pic>
        <p:nvPicPr>
          <p:cNvPr id="7" name="Picture 6">
            <a:extLst>
              <a:ext uri="{FF2B5EF4-FFF2-40B4-BE49-F238E27FC236}">
                <a16:creationId xmlns:a16="http://schemas.microsoft.com/office/drawing/2014/main" id="{56507311-CF02-B3B1-0450-D4E755EBCDE7}"/>
              </a:ext>
            </a:extLst>
          </p:cNvPr>
          <p:cNvPicPr>
            <a:picLocks noChangeAspect="1"/>
          </p:cNvPicPr>
          <p:nvPr/>
        </p:nvPicPr>
        <p:blipFill>
          <a:blip r:embed="rId3"/>
          <a:stretch>
            <a:fillRect/>
          </a:stretch>
        </p:blipFill>
        <p:spPr>
          <a:xfrm>
            <a:off x="6096000" y="792871"/>
            <a:ext cx="6003736" cy="4225521"/>
          </a:xfrm>
          <a:prstGeom prst="rect">
            <a:avLst/>
          </a:prstGeom>
          <a:ln>
            <a:solidFill>
              <a:schemeClr val="accent1"/>
            </a:solidFill>
          </a:ln>
        </p:spPr>
      </p:pic>
      <p:sp>
        <p:nvSpPr>
          <p:cNvPr id="3" name="TextBox 2">
            <a:extLst>
              <a:ext uri="{FF2B5EF4-FFF2-40B4-BE49-F238E27FC236}">
                <a16:creationId xmlns:a16="http://schemas.microsoft.com/office/drawing/2014/main" id="{B8F64C3D-2007-E8B3-7FAD-C128E07E6A14}"/>
              </a:ext>
            </a:extLst>
          </p:cNvPr>
          <p:cNvSpPr txBox="1"/>
          <p:nvPr/>
        </p:nvSpPr>
        <p:spPr>
          <a:xfrm>
            <a:off x="45907" y="238872"/>
            <a:ext cx="6103854" cy="369332"/>
          </a:xfrm>
          <a:prstGeom prst="rect">
            <a:avLst/>
          </a:prstGeom>
          <a:noFill/>
        </p:spPr>
        <p:txBody>
          <a:bodyPr wrap="square">
            <a:spAutoFit/>
          </a:bodyPr>
          <a:lstStyle/>
          <a:p>
            <a:pPr algn="just"/>
            <a:r>
              <a:rPr lang="en-US" sz="1800" b="1" i="0" u="sng" dirty="0">
                <a:solidFill>
                  <a:schemeClr val="tx1">
                    <a:lumMod val="95000"/>
                    <a:lumOff val="5000"/>
                  </a:schemeClr>
                </a:solidFill>
                <a:effectLst/>
                <a:highlight>
                  <a:srgbClr val="FFFFFF"/>
                </a:highlight>
                <a:latin typeface="Aptos" panose="020B0004020202020204" pitchFamily="34" charset="0"/>
              </a:rPr>
              <a:t>Example-5:</a:t>
            </a:r>
          </a:p>
        </p:txBody>
      </p:sp>
    </p:spTree>
    <p:extLst>
      <p:ext uri="{BB962C8B-B14F-4D97-AF65-F5344CB8AC3E}">
        <p14:creationId xmlns:p14="http://schemas.microsoft.com/office/powerpoint/2010/main" val="3117472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A5EFE4-37EC-4AA4-3A6B-8AACB522250F}"/>
              </a:ext>
            </a:extLst>
          </p:cNvPr>
          <p:cNvSpPr>
            <a:spLocks noGrp="1"/>
          </p:cNvSpPr>
          <p:nvPr>
            <p:ph idx="1"/>
          </p:nvPr>
        </p:nvSpPr>
        <p:spPr>
          <a:xfrm>
            <a:off x="0" y="0"/>
            <a:ext cx="12191999" cy="537076"/>
          </a:xfrm>
          <a:solidFill>
            <a:schemeClr val="accent1">
              <a:lumMod val="20000"/>
              <a:lumOff val="80000"/>
            </a:schemeClr>
          </a:solidFill>
        </p:spPr>
        <p:txBody>
          <a:bodyPr>
            <a:normAutofit/>
          </a:bodyPr>
          <a:lstStyle/>
          <a:p>
            <a:pPr marL="0" indent="0" algn="l">
              <a:buNone/>
            </a:pPr>
            <a:r>
              <a:rPr lang="en-US" sz="2800" b="1" i="0" dirty="0">
                <a:effectLst/>
                <a:latin typeface="Aptos" panose="020B0004020202020204" pitchFamily="34" charset="0"/>
              </a:rPr>
              <a:t>  Steps in State Space Search</a:t>
            </a:r>
          </a:p>
        </p:txBody>
      </p:sp>
      <p:pic>
        <p:nvPicPr>
          <p:cNvPr id="4" name="Picture 3">
            <a:extLst>
              <a:ext uri="{FF2B5EF4-FFF2-40B4-BE49-F238E27FC236}">
                <a16:creationId xmlns:a16="http://schemas.microsoft.com/office/drawing/2014/main" id="{33B7266F-ACA8-BF1B-3550-167E802B10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404" y="612490"/>
            <a:ext cx="8587921" cy="6109421"/>
          </a:xfrm>
          <a:prstGeom prst="rect">
            <a:avLst/>
          </a:prstGeom>
        </p:spPr>
      </p:pic>
    </p:spTree>
    <p:extLst>
      <p:ext uri="{BB962C8B-B14F-4D97-AF65-F5344CB8AC3E}">
        <p14:creationId xmlns:p14="http://schemas.microsoft.com/office/powerpoint/2010/main" val="2102209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0AE8011-DF0E-A6A9-5C5B-1731B720995B}"/>
              </a:ext>
            </a:extLst>
          </p:cNvPr>
          <p:cNvGraphicFramePr>
            <a:graphicFrameLocks noGrp="1"/>
          </p:cNvGraphicFramePr>
          <p:nvPr>
            <p:ph idx="1"/>
            <p:extLst>
              <p:ext uri="{D42A27DB-BD31-4B8C-83A1-F6EECF244321}">
                <p14:modId xmlns:p14="http://schemas.microsoft.com/office/powerpoint/2010/main" val="400458699"/>
              </p:ext>
            </p:extLst>
          </p:nvPr>
        </p:nvGraphicFramePr>
        <p:xfrm>
          <a:off x="1" y="273378"/>
          <a:ext cx="12191999" cy="6139500"/>
        </p:xfrm>
        <a:graphic>
          <a:graphicData uri="http://schemas.openxmlformats.org/drawingml/2006/table">
            <a:tbl>
              <a:tblPr/>
              <a:tblGrid>
                <a:gridCol w="2096829">
                  <a:extLst>
                    <a:ext uri="{9D8B030D-6E8A-4147-A177-3AD203B41FA5}">
                      <a16:colId xmlns:a16="http://schemas.microsoft.com/office/drawing/2014/main" val="3376683722"/>
                    </a:ext>
                  </a:extLst>
                </a:gridCol>
                <a:gridCol w="4984054">
                  <a:extLst>
                    <a:ext uri="{9D8B030D-6E8A-4147-A177-3AD203B41FA5}">
                      <a16:colId xmlns:a16="http://schemas.microsoft.com/office/drawing/2014/main" val="561024966"/>
                    </a:ext>
                  </a:extLst>
                </a:gridCol>
                <a:gridCol w="5111116">
                  <a:extLst>
                    <a:ext uri="{9D8B030D-6E8A-4147-A177-3AD203B41FA5}">
                      <a16:colId xmlns:a16="http://schemas.microsoft.com/office/drawing/2014/main" val="2712943607"/>
                    </a:ext>
                  </a:extLst>
                </a:gridCol>
              </a:tblGrid>
              <a:tr h="328551">
                <a:tc>
                  <a:txBody>
                    <a:bodyPr/>
                    <a:lstStyle/>
                    <a:p>
                      <a:r>
                        <a:rPr lang="en-SG" sz="2300" b="0" dirty="0">
                          <a:effectLst/>
                          <a:latin typeface="Aptos" panose="020B0004020202020204" pitchFamily="34" charset="0"/>
                        </a:rPr>
                        <a:t>Parameters</a:t>
                      </a:r>
                    </a:p>
                  </a:txBody>
                  <a:tcPr marL="63063" marR="63063" marT="31531" marB="31531" anchor="ctr">
                    <a:lnL w="12700" cap="flat" cmpd="sng" algn="ctr">
                      <a:solidFill>
                        <a:srgbClr val="E088A2"/>
                      </a:solidFill>
                      <a:prstDash val="solid"/>
                      <a:round/>
                      <a:headEnd type="none" w="med" len="med"/>
                      <a:tailEnd type="none" w="med" len="med"/>
                    </a:lnL>
                    <a:lnR w="12700" cap="flat" cmpd="sng" algn="ctr">
                      <a:solidFill>
                        <a:srgbClr val="E087A2"/>
                      </a:solidFill>
                      <a:prstDash val="solid"/>
                      <a:round/>
                      <a:headEnd type="none" w="med" len="med"/>
                      <a:tailEnd type="none" w="med" len="med"/>
                    </a:lnR>
                    <a:lnT w="12700" cap="flat" cmpd="sng" algn="ctr">
                      <a:solidFill>
                        <a:srgbClr val="E088A2"/>
                      </a:solidFill>
                      <a:prstDash val="solid"/>
                      <a:round/>
                      <a:headEnd type="none" w="med" len="med"/>
                      <a:tailEnd type="none" w="med" len="med"/>
                    </a:lnT>
                    <a:lnB w="12700" cap="flat" cmpd="sng" algn="ctr">
                      <a:solidFill>
                        <a:srgbClr val="4088A2"/>
                      </a:solidFill>
                      <a:prstDash val="solid"/>
                      <a:round/>
                      <a:headEnd type="none" w="med" len="med"/>
                      <a:tailEnd type="none" w="med" len="med"/>
                    </a:lnB>
                    <a:solidFill>
                      <a:schemeClr val="accent3">
                        <a:lumMod val="20000"/>
                        <a:lumOff val="80000"/>
                      </a:schemeClr>
                    </a:solidFill>
                  </a:tcPr>
                </a:tc>
                <a:tc>
                  <a:txBody>
                    <a:bodyPr/>
                    <a:lstStyle/>
                    <a:p>
                      <a:r>
                        <a:rPr lang="en-SG" sz="2300" b="0">
                          <a:effectLst/>
                          <a:latin typeface="Aptos" panose="020B0004020202020204" pitchFamily="34" charset="0"/>
                        </a:rPr>
                        <a:t>Best First Search</a:t>
                      </a:r>
                    </a:p>
                  </a:txBody>
                  <a:tcPr marL="63063" marR="63063" marT="31531" marB="31531" anchor="ctr">
                    <a:lnL w="12700" cap="flat" cmpd="sng" algn="ctr">
                      <a:solidFill>
                        <a:srgbClr val="E087A2"/>
                      </a:solidFill>
                      <a:prstDash val="solid"/>
                      <a:round/>
                      <a:headEnd type="none" w="med" len="med"/>
                      <a:tailEnd type="none" w="med" len="med"/>
                    </a:lnL>
                    <a:lnR w="12700" cap="flat" cmpd="sng" algn="ctr">
                      <a:solidFill>
                        <a:srgbClr val="2088A2"/>
                      </a:solidFill>
                      <a:prstDash val="solid"/>
                      <a:round/>
                      <a:headEnd type="none" w="med" len="med"/>
                      <a:tailEnd type="none" w="med" len="med"/>
                    </a:lnR>
                    <a:lnT w="12700" cap="flat" cmpd="sng" algn="ctr">
                      <a:solidFill>
                        <a:srgbClr val="E087A2"/>
                      </a:solidFill>
                      <a:prstDash val="solid"/>
                      <a:round/>
                      <a:headEnd type="none" w="med" len="med"/>
                      <a:tailEnd type="none" w="med" len="med"/>
                    </a:lnT>
                    <a:lnB w="12700" cap="flat" cmpd="sng" algn="ctr">
                      <a:solidFill>
                        <a:srgbClr val="A08CA2"/>
                      </a:solidFill>
                      <a:prstDash val="solid"/>
                      <a:round/>
                      <a:headEnd type="none" w="med" len="med"/>
                      <a:tailEnd type="none" w="med" len="med"/>
                    </a:lnB>
                    <a:solidFill>
                      <a:schemeClr val="accent3">
                        <a:lumMod val="20000"/>
                        <a:lumOff val="80000"/>
                      </a:schemeClr>
                    </a:solidFill>
                  </a:tcPr>
                </a:tc>
                <a:tc>
                  <a:txBody>
                    <a:bodyPr/>
                    <a:lstStyle/>
                    <a:p>
                      <a:r>
                        <a:rPr lang="en-SG" sz="2300" b="0" dirty="0">
                          <a:effectLst/>
                          <a:latin typeface="Aptos" panose="020B0004020202020204" pitchFamily="34" charset="0"/>
                        </a:rPr>
                        <a:t>A* Search</a:t>
                      </a:r>
                    </a:p>
                  </a:txBody>
                  <a:tcPr marL="63063" marR="63063" marT="31531" marB="31531" anchor="ctr">
                    <a:lnL w="12700" cap="flat" cmpd="sng" algn="ctr">
                      <a:solidFill>
                        <a:srgbClr val="2088A2"/>
                      </a:solidFill>
                      <a:prstDash val="solid"/>
                      <a:round/>
                      <a:headEnd type="none" w="med" len="med"/>
                      <a:tailEnd type="none" w="med" len="med"/>
                    </a:lnL>
                    <a:lnR w="12700" cap="flat" cmpd="sng" algn="ctr">
                      <a:solidFill>
                        <a:srgbClr val="2088A2"/>
                      </a:solidFill>
                      <a:prstDash val="solid"/>
                      <a:round/>
                      <a:headEnd type="none" w="med" len="med"/>
                      <a:tailEnd type="none" w="med" len="med"/>
                    </a:lnR>
                    <a:lnT w="12700" cap="flat" cmpd="sng" algn="ctr">
                      <a:solidFill>
                        <a:srgbClr val="2088A2"/>
                      </a:solidFill>
                      <a:prstDash val="solid"/>
                      <a:round/>
                      <a:headEnd type="none" w="med" len="med"/>
                      <a:tailEnd type="none" w="med" len="med"/>
                    </a:lnT>
                    <a:lnB w="12700" cap="flat" cmpd="sng" algn="ctr">
                      <a:solidFill>
                        <a:srgbClr val="408DA2"/>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944136892"/>
                  </a:ext>
                </a:extLst>
              </a:tr>
              <a:tr h="328551">
                <a:tc>
                  <a:txBody>
                    <a:bodyPr/>
                    <a:lstStyle/>
                    <a:p>
                      <a:r>
                        <a:rPr lang="en-SG" sz="2300" b="0" dirty="0">
                          <a:effectLst/>
                          <a:latin typeface="Aptos" panose="020B0004020202020204" pitchFamily="34" charset="0"/>
                        </a:rPr>
                        <a:t>Past knowledge</a:t>
                      </a:r>
                    </a:p>
                  </a:txBody>
                  <a:tcPr marL="63063" marR="63063" marT="31531" marB="31531" anchor="ctr">
                    <a:lnL w="12700" cap="flat" cmpd="sng" algn="ctr">
                      <a:solidFill>
                        <a:srgbClr val="4088A2"/>
                      </a:solidFill>
                      <a:prstDash val="solid"/>
                      <a:round/>
                      <a:headEnd type="none" w="med" len="med"/>
                      <a:tailEnd type="none" w="med" len="med"/>
                    </a:lnL>
                    <a:lnR w="12700" cap="flat" cmpd="sng" algn="ctr">
                      <a:solidFill>
                        <a:srgbClr val="A08CA2"/>
                      </a:solidFill>
                      <a:prstDash val="solid"/>
                      <a:round/>
                      <a:headEnd type="none" w="med" len="med"/>
                      <a:tailEnd type="none" w="med" len="med"/>
                    </a:lnR>
                    <a:lnT w="12700" cap="flat" cmpd="sng" algn="ctr">
                      <a:solidFill>
                        <a:srgbClr val="4088A2"/>
                      </a:solidFill>
                      <a:prstDash val="solid"/>
                      <a:round/>
                      <a:headEnd type="none" w="med" len="med"/>
                      <a:tailEnd type="none" w="med" len="med"/>
                    </a:lnT>
                    <a:lnB w="12700" cap="flat" cmpd="sng" algn="ctr">
                      <a:solidFill>
                        <a:srgbClr val="0095A2"/>
                      </a:solidFill>
                      <a:prstDash val="solid"/>
                      <a:round/>
                      <a:headEnd type="none" w="med" len="med"/>
                      <a:tailEnd type="none" w="med" len="med"/>
                    </a:lnB>
                    <a:solidFill>
                      <a:srgbClr val="FFFFFF"/>
                    </a:solidFill>
                  </a:tcPr>
                </a:tc>
                <a:tc>
                  <a:txBody>
                    <a:bodyPr/>
                    <a:lstStyle/>
                    <a:p>
                      <a:r>
                        <a:rPr lang="en-SG" sz="2300" b="0" dirty="0">
                          <a:effectLst/>
                          <a:latin typeface="Aptos" panose="020B0004020202020204" pitchFamily="34" charset="0"/>
                        </a:rPr>
                        <a:t>No prior knowledge.</a:t>
                      </a:r>
                    </a:p>
                  </a:txBody>
                  <a:tcPr marL="63063" marR="63063" marT="31531" marB="31531" anchor="ctr">
                    <a:lnL w="12700" cap="flat" cmpd="sng" algn="ctr">
                      <a:solidFill>
                        <a:srgbClr val="A08CA2"/>
                      </a:solidFill>
                      <a:prstDash val="solid"/>
                      <a:round/>
                      <a:headEnd type="none" w="med" len="med"/>
                      <a:tailEnd type="none" w="med" len="med"/>
                    </a:lnL>
                    <a:lnR w="12700" cap="flat" cmpd="sng" algn="ctr">
                      <a:solidFill>
                        <a:srgbClr val="408DA2"/>
                      </a:solidFill>
                      <a:prstDash val="solid"/>
                      <a:round/>
                      <a:headEnd type="none" w="med" len="med"/>
                      <a:tailEnd type="none" w="med" len="med"/>
                    </a:lnR>
                    <a:lnT w="12700" cap="flat" cmpd="sng" algn="ctr">
                      <a:solidFill>
                        <a:srgbClr val="A08CA2"/>
                      </a:solidFill>
                      <a:prstDash val="solid"/>
                      <a:round/>
                      <a:headEnd type="none" w="med" len="med"/>
                      <a:tailEnd type="none" w="med" len="med"/>
                    </a:lnT>
                    <a:lnB w="12700" cap="flat" cmpd="sng" algn="ctr">
                      <a:solidFill>
                        <a:srgbClr val="C091A2"/>
                      </a:solidFill>
                      <a:prstDash val="solid"/>
                      <a:round/>
                      <a:headEnd type="none" w="med" len="med"/>
                      <a:tailEnd type="none" w="med" len="med"/>
                    </a:lnB>
                    <a:solidFill>
                      <a:srgbClr val="FFFFFF"/>
                    </a:solidFill>
                  </a:tcPr>
                </a:tc>
                <a:tc>
                  <a:txBody>
                    <a:bodyPr/>
                    <a:lstStyle/>
                    <a:p>
                      <a:r>
                        <a:rPr lang="en-SG" sz="2300" b="0">
                          <a:effectLst/>
                          <a:latin typeface="Aptos" panose="020B0004020202020204" pitchFamily="34" charset="0"/>
                        </a:rPr>
                        <a:t>Past knowledge involved</a:t>
                      </a:r>
                    </a:p>
                  </a:txBody>
                  <a:tcPr marL="63063" marR="63063" marT="31531" marB="31531" anchor="ctr">
                    <a:lnL w="12700" cap="flat" cmpd="sng" algn="ctr">
                      <a:solidFill>
                        <a:srgbClr val="408DA2"/>
                      </a:solidFill>
                      <a:prstDash val="solid"/>
                      <a:round/>
                      <a:headEnd type="none" w="med" len="med"/>
                      <a:tailEnd type="none" w="med" len="med"/>
                    </a:lnL>
                    <a:lnR w="12700" cap="flat" cmpd="sng" algn="ctr">
                      <a:solidFill>
                        <a:srgbClr val="408DA2"/>
                      </a:solidFill>
                      <a:prstDash val="solid"/>
                      <a:round/>
                      <a:headEnd type="none" w="med" len="med"/>
                      <a:tailEnd type="none" w="med" len="med"/>
                    </a:lnR>
                    <a:lnT w="12700" cap="flat" cmpd="sng" algn="ctr">
                      <a:solidFill>
                        <a:srgbClr val="408DA2"/>
                      </a:solidFill>
                      <a:prstDash val="solid"/>
                      <a:round/>
                      <a:headEnd type="none" w="med" len="med"/>
                      <a:tailEnd type="none" w="med" len="med"/>
                    </a:lnT>
                    <a:lnB w="12700" cap="flat" cmpd="sng" algn="ctr">
                      <a:solidFill>
                        <a:srgbClr val="60A2A2"/>
                      </a:solidFill>
                      <a:prstDash val="solid"/>
                      <a:round/>
                      <a:headEnd type="none" w="med" len="med"/>
                      <a:tailEnd type="none" w="med" len="med"/>
                    </a:lnB>
                    <a:solidFill>
                      <a:srgbClr val="FFFFFF"/>
                    </a:solidFill>
                  </a:tcPr>
                </a:tc>
                <a:extLst>
                  <a:ext uri="{0D108BD9-81ED-4DB2-BD59-A6C34878D82A}">
                    <a16:rowId xmlns:a16="http://schemas.microsoft.com/office/drawing/2014/main" val="3843134201"/>
                  </a:ext>
                </a:extLst>
              </a:tr>
              <a:tr h="328551">
                <a:tc>
                  <a:txBody>
                    <a:bodyPr/>
                    <a:lstStyle/>
                    <a:p>
                      <a:r>
                        <a:rPr lang="en-SG" sz="2300" b="0">
                          <a:effectLst/>
                          <a:latin typeface="Aptos" panose="020B0004020202020204" pitchFamily="34" charset="0"/>
                        </a:rPr>
                        <a:t>Completeness </a:t>
                      </a:r>
                    </a:p>
                  </a:txBody>
                  <a:tcPr marL="63063" marR="63063" marT="31531" marB="31531" anchor="ctr">
                    <a:lnL w="12700" cap="flat" cmpd="sng" algn="ctr">
                      <a:solidFill>
                        <a:srgbClr val="0095A2"/>
                      </a:solidFill>
                      <a:prstDash val="solid"/>
                      <a:round/>
                      <a:headEnd type="none" w="med" len="med"/>
                      <a:tailEnd type="none" w="med" len="med"/>
                    </a:lnL>
                    <a:lnR w="12700" cap="flat" cmpd="sng" algn="ctr">
                      <a:solidFill>
                        <a:srgbClr val="C091A2"/>
                      </a:solidFill>
                      <a:prstDash val="solid"/>
                      <a:round/>
                      <a:headEnd type="none" w="med" len="med"/>
                      <a:tailEnd type="none" w="med" len="med"/>
                    </a:lnR>
                    <a:lnT w="12700" cap="flat" cmpd="sng" algn="ctr">
                      <a:solidFill>
                        <a:srgbClr val="0095A2"/>
                      </a:solidFill>
                      <a:prstDash val="solid"/>
                      <a:round/>
                      <a:headEnd type="none" w="med" len="med"/>
                      <a:tailEnd type="none" w="med" len="med"/>
                    </a:lnT>
                    <a:lnB w="12700" cap="flat" cmpd="sng" algn="ctr">
                      <a:solidFill>
                        <a:srgbClr val="40A4A2"/>
                      </a:solidFill>
                      <a:prstDash val="solid"/>
                      <a:round/>
                      <a:headEnd type="none" w="med" len="med"/>
                      <a:tailEnd type="none" w="med" len="med"/>
                    </a:lnB>
                    <a:solidFill>
                      <a:schemeClr val="accent3">
                        <a:lumMod val="20000"/>
                        <a:lumOff val="80000"/>
                      </a:schemeClr>
                    </a:solidFill>
                  </a:tcPr>
                </a:tc>
                <a:tc>
                  <a:txBody>
                    <a:bodyPr/>
                    <a:lstStyle/>
                    <a:p>
                      <a:r>
                        <a:rPr lang="en-SG" sz="2300" b="0">
                          <a:effectLst/>
                          <a:latin typeface="Aptos" panose="020B0004020202020204" pitchFamily="34" charset="0"/>
                        </a:rPr>
                        <a:t>Not complete</a:t>
                      </a:r>
                    </a:p>
                  </a:txBody>
                  <a:tcPr marL="63063" marR="63063" marT="31531" marB="31531" anchor="ctr">
                    <a:lnL w="12700" cap="flat" cmpd="sng" algn="ctr">
                      <a:solidFill>
                        <a:srgbClr val="C091A2"/>
                      </a:solidFill>
                      <a:prstDash val="solid"/>
                      <a:round/>
                      <a:headEnd type="none" w="med" len="med"/>
                      <a:tailEnd type="none" w="med" len="med"/>
                    </a:lnL>
                    <a:lnR w="12700" cap="flat" cmpd="sng" algn="ctr">
                      <a:solidFill>
                        <a:srgbClr val="60A2A2"/>
                      </a:solidFill>
                      <a:prstDash val="solid"/>
                      <a:round/>
                      <a:headEnd type="none" w="med" len="med"/>
                      <a:tailEnd type="none" w="med" len="med"/>
                    </a:lnR>
                    <a:lnT w="12700" cap="flat" cmpd="sng" algn="ctr">
                      <a:solidFill>
                        <a:srgbClr val="C091A2"/>
                      </a:solidFill>
                      <a:prstDash val="solid"/>
                      <a:round/>
                      <a:headEnd type="none" w="med" len="med"/>
                      <a:tailEnd type="none" w="med" len="med"/>
                    </a:lnT>
                    <a:lnB w="12700" cap="flat" cmpd="sng" algn="ctr">
                      <a:solidFill>
                        <a:srgbClr val="20A9A2"/>
                      </a:solidFill>
                      <a:prstDash val="solid"/>
                      <a:round/>
                      <a:headEnd type="none" w="med" len="med"/>
                      <a:tailEnd type="none" w="med" len="med"/>
                    </a:lnB>
                    <a:solidFill>
                      <a:schemeClr val="accent3">
                        <a:lumMod val="20000"/>
                        <a:lumOff val="80000"/>
                      </a:schemeClr>
                    </a:solidFill>
                  </a:tcPr>
                </a:tc>
                <a:tc>
                  <a:txBody>
                    <a:bodyPr/>
                    <a:lstStyle/>
                    <a:p>
                      <a:r>
                        <a:rPr lang="en-SG" sz="2300" b="0" dirty="0">
                          <a:effectLst/>
                          <a:latin typeface="Aptos" panose="020B0004020202020204" pitchFamily="34" charset="0"/>
                        </a:rPr>
                        <a:t>Complete</a:t>
                      </a:r>
                    </a:p>
                  </a:txBody>
                  <a:tcPr marL="63063" marR="63063" marT="31531" marB="31531" anchor="ctr">
                    <a:lnL w="12700" cap="flat" cmpd="sng" algn="ctr">
                      <a:solidFill>
                        <a:srgbClr val="60A2A2"/>
                      </a:solidFill>
                      <a:prstDash val="solid"/>
                      <a:round/>
                      <a:headEnd type="none" w="med" len="med"/>
                      <a:tailEnd type="none" w="med" len="med"/>
                    </a:lnL>
                    <a:lnR w="12700" cap="flat" cmpd="sng" algn="ctr">
                      <a:solidFill>
                        <a:srgbClr val="60A2A2"/>
                      </a:solidFill>
                      <a:prstDash val="solid"/>
                      <a:round/>
                      <a:headEnd type="none" w="med" len="med"/>
                      <a:tailEnd type="none" w="med" len="med"/>
                    </a:lnR>
                    <a:lnT w="12700" cap="flat" cmpd="sng" algn="ctr">
                      <a:solidFill>
                        <a:srgbClr val="60A2A2"/>
                      </a:solidFill>
                      <a:prstDash val="solid"/>
                      <a:round/>
                      <a:headEnd type="none" w="med" len="med"/>
                      <a:tailEnd type="none" w="med" len="med"/>
                    </a:lnT>
                    <a:lnB w="12700" cap="flat" cmpd="sng" algn="ctr">
                      <a:solidFill>
                        <a:srgbClr val="20A7A2"/>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006101963"/>
                  </a:ext>
                </a:extLst>
              </a:tr>
              <a:tr h="328551">
                <a:tc>
                  <a:txBody>
                    <a:bodyPr/>
                    <a:lstStyle/>
                    <a:p>
                      <a:r>
                        <a:rPr lang="en-SG" sz="2300" b="0">
                          <a:effectLst/>
                          <a:latin typeface="Aptos" panose="020B0004020202020204" pitchFamily="34" charset="0"/>
                        </a:rPr>
                        <a:t>Optimal </a:t>
                      </a:r>
                    </a:p>
                  </a:txBody>
                  <a:tcPr marL="63063" marR="63063" marT="31531" marB="31531" anchor="ctr">
                    <a:lnL w="12700" cap="flat" cmpd="sng" algn="ctr">
                      <a:solidFill>
                        <a:srgbClr val="40A4A2"/>
                      </a:solidFill>
                      <a:prstDash val="solid"/>
                      <a:round/>
                      <a:headEnd type="none" w="med" len="med"/>
                      <a:tailEnd type="none" w="med" len="med"/>
                    </a:lnL>
                    <a:lnR w="12700" cap="flat" cmpd="sng" algn="ctr">
                      <a:solidFill>
                        <a:srgbClr val="20A9A2"/>
                      </a:solidFill>
                      <a:prstDash val="solid"/>
                      <a:round/>
                      <a:headEnd type="none" w="med" len="med"/>
                      <a:tailEnd type="none" w="med" len="med"/>
                    </a:lnR>
                    <a:lnT w="12700" cap="flat" cmpd="sng" algn="ctr">
                      <a:solidFill>
                        <a:srgbClr val="40A4A2"/>
                      </a:solidFill>
                      <a:prstDash val="solid"/>
                      <a:round/>
                      <a:headEnd type="none" w="med" len="med"/>
                      <a:tailEnd type="none" w="med" len="med"/>
                    </a:lnT>
                    <a:lnB w="12700" cap="flat" cmpd="sng" algn="ctr">
                      <a:solidFill>
                        <a:srgbClr val="60A3A2"/>
                      </a:solidFill>
                      <a:prstDash val="solid"/>
                      <a:round/>
                      <a:headEnd type="none" w="med" len="med"/>
                      <a:tailEnd type="none" w="med" len="med"/>
                    </a:lnB>
                    <a:solidFill>
                      <a:srgbClr val="FFFFFF"/>
                    </a:solidFill>
                  </a:tcPr>
                </a:tc>
                <a:tc>
                  <a:txBody>
                    <a:bodyPr/>
                    <a:lstStyle/>
                    <a:p>
                      <a:r>
                        <a:rPr lang="en-SG" sz="2300" b="0">
                          <a:effectLst/>
                          <a:latin typeface="Aptos" panose="020B0004020202020204" pitchFamily="34" charset="0"/>
                        </a:rPr>
                        <a:t>May not optimal  </a:t>
                      </a:r>
                    </a:p>
                  </a:txBody>
                  <a:tcPr marL="63063" marR="63063" marT="31531" marB="31531" anchor="ctr">
                    <a:lnL w="12700" cap="flat" cmpd="sng" algn="ctr">
                      <a:solidFill>
                        <a:srgbClr val="20A9A2"/>
                      </a:solidFill>
                      <a:prstDash val="solid"/>
                      <a:round/>
                      <a:headEnd type="none" w="med" len="med"/>
                      <a:tailEnd type="none" w="med" len="med"/>
                    </a:lnL>
                    <a:lnR w="12700" cap="flat" cmpd="sng" algn="ctr">
                      <a:solidFill>
                        <a:srgbClr val="20A7A2"/>
                      </a:solidFill>
                      <a:prstDash val="solid"/>
                      <a:round/>
                      <a:headEnd type="none" w="med" len="med"/>
                      <a:tailEnd type="none" w="med" len="med"/>
                    </a:lnR>
                    <a:lnT w="12700" cap="flat" cmpd="sng" algn="ctr">
                      <a:solidFill>
                        <a:srgbClr val="20A9A2"/>
                      </a:solidFill>
                      <a:prstDash val="solid"/>
                      <a:round/>
                      <a:headEnd type="none" w="med" len="med"/>
                      <a:tailEnd type="none" w="med" len="med"/>
                    </a:lnT>
                    <a:lnB w="12700" cap="flat" cmpd="sng" algn="ctr">
                      <a:solidFill>
                        <a:srgbClr val="60A9A2"/>
                      </a:solidFill>
                      <a:prstDash val="solid"/>
                      <a:round/>
                      <a:headEnd type="none" w="med" len="med"/>
                      <a:tailEnd type="none" w="med" len="med"/>
                    </a:lnB>
                    <a:solidFill>
                      <a:srgbClr val="FFFFFF"/>
                    </a:solidFill>
                  </a:tcPr>
                </a:tc>
                <a:tc>
                  <a:txBody>
                    <a:bodyPr/>
                    <a:lstStyle/>
                    <a:p>
                      <a:r>
                        <a:rPr lang="en-SG" sz="2300" b="0">
                          <a:effectLst/>
                          <a:latin typeface="Aptos" panose="020B0004020202020204" pitchFamily="34" charset="0"/>
                        </a:rPr>
                        <a:t>Always optimal </a:t>
                      </a:r>
                    </a:p>
                  </a:txBody>
                  <a:tcPr marL="63063" marR="63063" marT="31531" marB="31531" anchor="ctr">
                    <a:lnL w="12700" cap="flat" cmpd="sng" algn="ctr">
                      <a:solidFill>
                        <a:srgbClr val="20A7A2"/>
                      </a:solidFill>
                      <a:prstDash val="solid"/>
                      <a:round/>
                      <a:headEnd type="none" w="med" len="med"/>
                      <a:tailEnd type="none" w="med" len="med"/>
                    </a:lnL>
                    <a:lnR w="12700" cap="flat" cmpd="sng" algn="ctr">
                      <a:solidFill>
                        <a:srgbClr val="20A7A2"/>
                      </a:solidFill>
                      <a:prstDash val="solid"/>
                      <a:round/>
                      <a:headEnd type="none" w="med" len="med"/>
                      <a:tailEnd type="none" w="med" len="med"/>
                    </a:lnR>
                    <a:lnT w="12700" cap="flat" cmpd="sng" algn="ctr">
                      <a:solidFill>
                        <a:srgbClr val="20A7A2"/>
                      </a:solidFill>
                      <a:prstDash val="solid"/>
                      <a:round/>
                      <a:headEnd type="none" w="med" len="med"/>
                      <a:tailEnd type="none" w="med" len="med"/>
                    </a:lnT>
                    <a:lnB w="12700" cap="flat" cmpd="sng" algn="ctr">
                      <a:solidFill>
                        <a:srgbClr val="80A5A2"/>
                      </a:solidFill>
                      <a:prstDash val="solid"/>
                      <a:round/>
                      <a:headEnd type="none" w="med" len="med"/>
                      <a:tailEnd type="none" w="med" len="med"/>
                    </a:lnB>
                    <a:solidFill>
                      <a:srgbClr val="FFFFFF"/>
                    </a:solidFill>
                  </a:tcPr>
                </a:tc>
                <a:extLst>
                  <a:ext uri="{0D108BD9-81ED-4DB2-BD59-A6C34878D82A}">
                    <a16:rowId xmlns:a16="http://schemas.microsoft.com/office/drawing/2014/main" val="3747645120"/>
                  </a:ext>
                </a:extLst>
              </a:tr>
              <a:tr h="1067794">
                <a:tc>
                  <a:txBody>
                    <a:bodyPr/>
                    <a:lstStyle/>
                    <a:p>
                      <a:r>
                        <a:rPr lang="en-SG" sz="2300" b="0" dirty="0">
                          <a:effectLst/>
                          <a:latin typeface="Aptos" panose="020B0004020202020204" pitchFamily="34" charset="0"/>
                        </a:rPr>
                        <a:t>Evaluation Function </a:t>
                      </a:r>
                    </a:p>
                  </a:txBody>
                  <a:tcPr marL="63063" marR="63063" marT="31531" marB="31531" anchor="ctr">
                    <a:lnL w="12700" cap="flat" cmpd="sng" algn="ctr">
                      <a:solidFill>
                        <a:srgbClr val="60A3A2"/>
                      </a:solidFill>
                      <a:prstDash val="solid"/>
                      <a:round/>
                      <a:headEnd type="none" w="med" len="med"/>
                      <a:tailEnd type="none" w="med" len="med"/>
                    </a:lnL>
                    <a:lnR w="12700" cap="flat" cmpd="sng" algn="ctr">
                      <a:solidFill>
                        <a:srgbClr val="60A9A2"/>
                      </a:solidFill>
                      <a:prstDash val="solid"/>
                      <a:round/>
                      <a:headEnd type="none" w="med" len="med"/>
                      <a:tailEnd type="none" w="med" len="med"/>
                    </a:lnR>
                    <a:lnT w="12700" cap="flat" cmpd="sng" algn="ctr">
                      <a:solidFill>
                        <a:srgbClr val="60A3A2"/>
                      </a:solidFill>
                      <a:prstDash val="solid"/>
                      <a:round/>
                      <a:headEnd type="none" w="med" len="med"/>
                      <a:tailEnd type="none" w="med" len="med"/>
                    </a:lnT>
                    <a:lnB w="12700" cap="flat" cmpd="sng" algn="ctr">
                      <a:solidFill>
                        <a:srgbClr val="40A4A2"/>
                      </a:solidFill>
                      <a:prstDash val="solid"/>
                      <a:round/>
                      <a:headEnd type="none" w="med" len="med"/>
                      <a:tailEnd type="none" w="med" len="med"/>
                    </a:lnB>
                    <a:solidFill>
                      <a:schemeClr val="accent3">
                        <a:lumMod val="20000"/>
                        <a:lumOff val="80000"/>
                      </a:schemeClr>
                    </a:solidFill>
                  </a:tcPr>
                </a:tc>
                <a:tc>
                  <a:txBody>
                    <a:bodyPr/>
                    <a:lstStyle/>
                    <a:p>
                      <a:r>
                        <a:rPr lang="pt-BR" sz="2300" b="0" dirty="0">
                          <a:effectLst/>
                          <a:latin typeface="Aptos" panose="020B0004020202020204" pitchFamily="34" charset="0"/>
                        </a:rPr>
                        <a:t>f(n)=h(n)Where h(n) is heuristic function</a:t>
                      </a:r>
                    </a:p>
                  </a:txBody>
                  <a:tcPr marL="63063" marR="63063" marT="31531" marB="31531" anchor="ctr">
                    <a:lnL w="12700" cap="flat" cmpd="sng" algn="ctr">
                      <a:solidFill>
                        <a:srgbClr val="60A9A2"/>
                      </a:solidFill>
                      <a:prstDash val="solid"/>
                      <a:round/>
                      <a:headEnd type="none" w="med" len="med"/>
                      <a:tailEnd type="none" w="med" len="med"/>
                    </a:lnL>
                    <a:lnR w="12700" cap="flat" cmpd="sng" algn="ctr">
                      <a:solidFill>
                        <a:srgbClr val="80A5A2"/>
                      </a:solidFill>
                      <a:prstDash val="solid"/>
                      <a:round/>
                      <a:headEnd type="none" w="med" len="med"/>
                      <a:tailEnd type="none" w="med" len="med"/>
                    </a:lnR>
                    <a:lnT w="12700" cap="flat" cmpd="sng" algn="ctr">
                      <a:solidFill>
                        <a:srgbClr val="60A9A2"/>
                      </a:solidFill>
                      <a:prstDash val="solid"/>
                      <a:round/>
                      <a:headEnd type="none" w="med" len="med"/>
                      <a:tailEnd type="none" w="med" len="med"/>
                    </a:lnT>
                    <a:lnB w="12700" cap="flat" cmpd="sng" algn="ctr">
                      <a:solidFill>
                        <a:srgbClr val="00B1A2"/>
                      </a:solidFill>
                      <a:prstDash val="solid"/>
                      <a:round/>
                      <a:headEnd type="none" w="med" len="med"/>
                      <a:tailEnd type="none" w="med" len="med"/>
                    </a:lnB>
                    <a:solidFill>
                      <a:schemeClr val="accent3">
                        <a:lumMod val="20000"/>
                        <a:lumOff val="80000"/>
                      </a:schemeClr>
                    </a:solidFill>
                  </a:tcPr>
                </a:tc>
                <a:tc>
                  <a:txBody>
                    <a:bodyPr/>
                    <a:lstStyle/>
                    <a:p>
                      <a:r>
                        <a:rPr lang="en-US" sz="2300" b="0" dirty="0">
                          <a:effectLst/>
                          <a:latin typeface="Aptos" panose="020B0004020202020204" pitchFamily="34" charset="0"/>
                        </a:rPr>
                        <a:t>f(n)=h(n)+g(n)Where h(n) is heuristic function and g(n) is past knowledge acquired</a:t>
                      </a:r>
                    </a:p>
                  </a:txBody>
                  <a:tcPr marL="63063" marR="63063" marT="31531" marB="31531" anchor="ctr">
                    <a:lnL w="12700" cap="flat" cmpd="sng" algn="ctr">
                      <a:solidFill>
                        <a:srgbClr val="80A5A2"/>
                      </a:solidFill>
                      <a:prstDash val="solid"/>
                      <a:round/>
                      <a:headEnd type="none" w="med" len="med"/>
                      <a:tailEnd type="none" w="med" len="med"/>
                    </a:lnL>
                    <a:lnR w="12700" cap="flat" cmpd="sng" algn="ctr">
                      <a:solidFill>
                        <a:srgbClr val="80A5A2"/>
                      </a:solidFill>
                      <a:prstDash val="solid"/>
                      <a:round/>
                      <a:headEnd type="none" w="med" len="med"/>
                      <a:tailEnd type="none" w="med" len="med"/>
                    </a:lnR>
                    <a:lnT w="12700" cap="flat" cmpd="sng" algn="ctr">
                      <a:solidFill>
                        <a:srgbClr val="80A5A2"/>
                      </a:solidFill>
                      <a:prstDash val="solid"/>
                      <a:round/>
                      <a:headEnd type="none" w="med" len="med"/>
                      <a:tailEnd type="none" w="med" len="med"/>
                    </a:lnT>
                    <a:lnB w="12700" cap="flat" cmpd="sng" algn="ctr">
                      <a:solidFill>
                        <a:srgbClr val="20ABA2"/>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865111214"/>
                  </a:ext>
                </a:extLst>
              </a:tr>
              <a:tr h="1067794">
                <a:tc>
                  <a:txBody>
                    <a:bodyPr/>
                    <a:lstStyle/>
                    <a:p>
                      <a:r>
                        <a:rPr lang="en-SG" sz="2300" b="0">
                          <a:effectLst/>
                          <a:latin typeface="Aptos" panose="020B0004020202020204" pitchFamily="34" charset="0"/>
                        </a:rPr>
                        <a:t>Time Complexity </a:t>
                      </a:r>
                    </a:p>
                  </a:txBody>
                  <a:tcPr marL="63063" marR="63063" marT="31531" marB="31531" anchor="ctr">
                    <a:lnL w="12700" cap="flat" cmpd="sng" algn="ctr">
                      <a:solidFill>
                        <a:srgbClr val="40A4A2"/>
                      </a:solidFill>
                      <a:prstDash val="solid"/>
                      <a:round/>
                      <a:headEnd type="none" w="med" len="med"/>
                      <a:tailEnd type="none" w="med" len="med"/>
                    </a:lnL>
                    <a:lnR w="12700" cap="flat" cmpd="sng" algn="ctr">
                      <a:solidFill>
                        <a:srgbClr val="00B1A2"/>
                      </a:solidFill>
                      <a:prstDash val="solid"/>
                      <a:round/>
                      <a:headEnd type="none" w="med" len="med"/>
                      <a:tailEnd type="none" w="med" len="med"/>
                    </a:lnR>
                    <a:lnT w="12700" cap="flat" cmpd="sng" algn="ctr">
                      <a:solidFill>
                        <a:srgbClr val="40A4A2"/>
                      </a:solidFill>
                      <a:prstDash val="solid"/>
                      <a:round/>
                      <a:headEnd type="none" w="med" len="med"/>
                      <a:tailEnd type="none" w="med" len="med"/>
                    </a:lnT>
                    <a:lnB w="12700" cap="flat" cmpd="sng" algn="ctr">
                      <a:solidFill>
                        <a:srgbClr val="20ADA2"/>
                      </a:solidFill>
                      <a:prstDash val="solid"/>
                      <a:round/>
                      <a:headEnd type="none" w="med" len="med"/>
                      <a:tailEnd type="none" w="med" len="med"/>
                    </a:lnB>
                    <a:solidFill>
                      <a:srgbClr val="FFFFFF"/>
                    </a:solidFill>
                  </a:tcPr>
                </a:tc>
                <a:tc>
                  <a:txBody>
                    <a:bodyPr/>
                    <a:lstStyle/>
                    <a:p>
                      <a:r>
                        <a:rPr lang="en-US" sz="2300" b="0">
                          <a:effectLst/>
                          <a:latin typeface="Aptos" panose="020B0004020202020204" pitchFamily="34" charset="0"/>
                        </a:rPr>
                        <a:t>O(bm,,,) where b is branching and m is search tree’s maximum depth</a:t>
                      </a:r>
                    </a:p>
                  </a:txBody>
                  <a:tcPr marL="63063" marR="63063" marT="31531" marB="31531" anchor="ctr">
                    <a:lnL w="12700" cap="flat" cmpd="sng" algn="ctr">
                      <a:solidFill>
                        <a:srgbClr val="00B1A2"/>
                      </a:solidFill>
                      <a:prstDash val="solid"/>
                      <a:round/>
                      <a:headEnd type="none" w="med" len="med"/>
                      <a:tailEnd type="none" w="med" len="med"/>
                    </a:lnL>
                    <a:lnR w="12700" cap="flat" cmpd="sng" algn="ctr">
                      <a:solidFill>
                        <a:srgbClr val="20ABA2"/>
                      </a:solidFill>
                      <a:prstDash val="solid"/>
                      <a:round/>
                      <a:headEnd type="none" w="med" len="med"/>
                      <a:tailEnd type="none" w="med" len="med"/>
                    </a:lnR>
                    <a:lnT w="12700" cap="flat" cmpd="sng" algn="ctr">
                      <a:solidFill>
                        <a:srgbClr val="00B1A2"/>
                      </a:solidFill>
                      <a:prstDash val="solid"/>
                      <a:round/>
                      <a:headEnd type="none" w="med" len="med"/>
                      <a:tailEnd type="none" w="med" len="med"/>
                    </a:lnT>
                    <a:lnB w="12700" cap="flat" cmpd="sng" algn="ctr">
                      <a:solidFill>
                        <a:srgbClr val="A0AFA2"/>
                      </a:solidFill>
                      <a:prstDash val="solid"/>
                      <a:round/>
                      <a:headEnd type="none" w="med" len="med"/>
                      <a:tailEnd type="none" w="med" len="med"/>
                    </a:lnB>
                    <a:solidFill>
                      <a:srgbClr val="FFFFFF"/>
                    </a:solidFill>
                  </a:tcPr>
                </a:tc>
                <a:tc>
                  <a:txBody>
                    <a:bodyPr/>
                    <a:lstStyle/>
                    <a:p>
                      <a:r>
                        <a:rPr lang="en-US" sz="2300" b="0" dirty="0">
                          <a:effectLst/>
                          <a:latin typeface="Aptos" panose="020B0004020202020204" pitchFamily="34" charset="0"/>
                        </a:rPr>
                        <a:t>O(bm,,,) where b is branching and m is search tree’s maximum depth</a:t>
                      </a:r>
                    </a:p>
                  </a:txBody>
                  <a:tcPr marL="63063" marR="63063" marT="31531" marB="31531" anchor="ctr">
                    <a:lnL w="12700" cap="flat" cmpd="sng" algn="ctr">
                      <a:solidFill>
                        <a:srgbClr val="20ABA2"/>
                      </a:solidFill>
                      <a:prstDash val="solid"/>
                      <a:round/>
                      <a:headEnd type="none" w="med" len="med"/>
                      <a:tailEnd type="none" w="med" len="med"/>
                    </a:lnL>
                    <a:lnR w="12700" cap="flat" cmpd="sng" algn="ctr">
                      <a:solidFill>
                        <a:srgbClr val="20ABA2"/>
                      </a:solidFill>
                      <a:prstDash val="solid"/>
                      <a:round/>
                      <a:headEnd type="none" w="med" len="med"/>
                      <a:tailEnd type="none" w="med" len="med"/>
                    </a:lnR>
                    <a:lnT w="12700" cap="flat" cmpd="sng" algn="ctr">
                      <a:solidFill>
                        <a:srgbClr val="20ABA2"/>
                      </a:solidFill>
                      <a:prstDash val="solid"/>
                      <a:round/>
                      <a:headEnd type="none" w="med" len="med"/>
                      <a:tailEnd type="none" w="med" len="med"/>
                    </a:lnT>
                    <a:lnB w="12700" cap="flat" cmpd="sng" algn="ctr">
                      <a:solidFill>
                        <a:srgbClr val="60ADA2"/>
                      </a:solidFill>
                      <a:prstDash val="solid"/>
                      <a:round/>
                      <a:headEnd type="none" w="med" len="med"/>
                      <a:tailEnd type="none" w="med" len="med"/>
                    </a:lnB>
                    <a:solidFill>
                      <a:srgbClr val="FFFFFF"/>
                    </a:solidFill>
                  </a:tcPr>
                </a:tc>
                <a:extLst>
                  <a:ext uri="{0D108BD9-81ED-4DB2-BD59-A6C34878D82A}">
                    <a16:rowId xmlns:a16="http://schemas.microsoft.com/office/drawing/2014/main" val="1219630706"/>
                  </a:ext>
                </a:extLst>
              </a:tr>
              <a:tr h="1067794">
                <a:tc>
                  <a:txBody>
                    <a:bodyPr/>
                    <a:lstStyle/>
                    <a:p>
                      <a:r>
                        <a:rPr lang="en-SG" sz="2300" b="0">
                          <a:effectLst/>
                          <a:latin typeface="Aptos" panose="020B0004020202020204" pitchFamily="34" charset="0"/>
                        </a:rPr>
                        <a:t>Space Complexity </a:t>
                      </a:r>
                    </a:p>
                  </a:txBody>
                  <a:tcPr marL="63063" marR="63063" marT="31531" marB="31531" anchor="ctr">
                    <a:lnL w="12700" cap="flat" cmpd="sng" algn="ctr">
                      <a:solidFill>
                        <a:srgbClr val="20ADA2"/>
                      </a:solidFill>
                      <a:prstDash val="solid"/>
                      <a:round/>
                      <a:headEnd type="none" w="med" len="med"/>
                      <a:tailEnd type="none" w="med" len="med"/>
                    </a:lnL>
                    <a:lnR w="12700" cap="flat" cmpd="sng" algn="ctr">
                      <a:solidFill>
                        <a:srgbClr val="A0AFA2"/>
                      </a:solidFill>
                      <a:prstDash val="solid"/>
                      <a:round/>
                      <a:headEnd type="none" w="med" len="med"/>
                      <a:tailEnd type="none" w="med" len="med"/>
                    </a:lnR>
                    <a:lnT w="12700" cap="flat" cmpd="sng" algn="ctr">
                      <a:solidFill>
                        <a:srgbClr val="20ADA2"/>
                      </a:solidFill>
                      <a:prstDash val="solid"/>
                      <a:round/>
                      <a:headEnd type="none" w="med" len="med"/>
                      <a:tailEnd type="none" w="med" len="med"/>
                    </a:lnT>
                    <a:lnB w="12700" cap="flat" cmpd="sng" algn="ctr">
                      <a:solidFill>
                        <a:srgbClr val="E0AEA2"/>
                      </a:solidFill>
                      <a:prstDash val="solid"/>
                      <a:round/>
                      <a:headEnd type="none" w="med" len="med"/>
                      <a:tailEnd type="none" w="med" len="med"/>
                    </a:lnB>
                    <a:solidFill>
                      <a:schemeClr val="accent3">
                        <a:lumMod val="20000"/>
                        <a:lumOff val="80000"/>
                      </a:schemeClr>
                    </a:solidFill>
                  </a:tcPr>
                </a:tc>
                <a:tc>
                  <a:txBody>
                    <a:bodyPr/>
                    <a:lstStyle/>
                    <a:p>
                      <a:r>
                        <a:rPr lang="en-SG" sz="2300" b="0">
                          <a:effectLst/>
                          <a:latin typeface="Aptos" panose="020B0004020202020204" pitchFamily="34" charset="0"/>
                        </a:rPr>
                        <a:t>Polynomial </a:t>
                      </a:r>
                    </a:p>
                  </a:txBody>
                  <a:tcPr marL="63063" marR="63063" marT="31531" marB="31531" anchor="ctr">
                    <a:lnL w="12700" cap="flat" cmpd="sng" algn="ctr">
                      <a:solidFill>
                        <a:srgbClr val="A0AFA2"/>
                      </a:solidFill>
                      <a:prstDash val="solid"/>
                      <a:round/>
                      <a:headEnd type="none" w="med" len="med"/>
                      <a:tailEnd type="none" w="med" len="med"/>
                    </a:lnL>
                    <a:lnR w="12700" cap="flat" cmpd="sng" algn="ctr">
                      <a:solidFill>
                        <a:srgbClr val="60ADA2"/>
                      </a:solidFill>
                      <a:prstDash val="solid"/>
                      <a:round/>
                      <a:headEnd type="none" w="med" len="med"/>
                      <a:tailEnd type="none" w="med" len="med"/>
                    </a:lnR>
                    <a:lnT w="12700" cap="flat" cmpd="sng" algn="ctr">
                      <a:solidFill>
                        <a:srgbClr val="A0AFA2"/>
                      </a:solidFill>
                      <a:prstDash val="solid"/>
                      <a:round/>
                      <a:headEnd type="none" w="med" len="med"/>
                      <a:tailEnd type="none" w="med" len="med"/>
                    </a:lnT>
                    <a:lnB w="12700" cap="flat" cmpd="sng" algn="ctr">
                      <a:solidFill>
                        <a:srgbClr val="A0B0A2"/>
                      </a:solidFill>
                      <a:prstDash val="solid"/>
                      <a:round/>
                      <a:headEnd type="none" w="med" len="med"/>
                      <a:tailEnd type="none" w="med" len="med"/>
                    </a:lnB>
                    <a:solidFill>
                      <a:schemeClr val="accent3">
                        <a:lumMod val="20000"/>
                        <a:lumOff val="80000"/>
                      </a:schemeClr>
                    </a:solidFill>
                  </a:tcPr>
                </a:tc>
                <a:tc>
                  <a:txBody>
                    <a:bodyPr/>
                    <a:lstStyle/>
                    <a:p>
                      <a:r>
                        <a:rPr lang="en-US" sz="2300" b="0" dirty="0">
                          <a:effectLst/>
                          <a:latin typeface="Aptos" panose="020B0004020202020204" pitchFamily="34" charset="0"/>
                        </a:rPr>
                        <a:t>O(bm,,) where b is branching and m is search tree’s maximum depth</a:t>
                      </a:r>
                    </a:p>
                  </a:txBody>
                  <a:tcPr marL="63063" marR="63063" marT="31531" marB="31531" anchor="ctr">
                    <a:lnL w="12700" cap="flat" cmpd="sng" algn="ctr">
                      <a:solidFill>
                        <a:srgbClr val="60ADA2"/>
                      </a:solidFill>
                      <a:prstDash val="solid"/>
                      <a:round/>
                      <a:headEnd type="none" w="med" len="med"/>
                      <a:tailEnd type="none" w="med" len="med"/>
                    </a:lnL>
                    <a:lnR w="12700" cap="flat" cmpd="sng" algn="ctr">
                      <a:solidFill>
                        <a:srgbClr val="60ADA2"/>
                      </a:solidFill>
                      <a:prstDash val="solid"/>
                      <a:round/>
                      <a:headEnd type="none" w="med" len="med"/>
                      <a:tailEnd type="none" w="med" len="med"/>
                    </a:lnR>
                    <a:lnT w="12700" cap="flat" cmpd="sng" algn="ctr">
                      <a:solidFill>
                        <a:srgbClr val="60ADA2"/>
                      </a:solidFill>
                      <a:prstDash val="solid"/>
                      <a:round/>
                      <a:headEnd type="none" w="med" len="med"/>
                      <a:tailEnd type="none" w="med" len="med"/>
                    </a:lnT>
                    <a:lnB w="12700" cap="flat" cmpd="sng" algn="ctr">
                      <a:solidFill>
                        <a:srgbClr val="20ABA2"/>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243373938"/>
                  </a:ext>
                </a:extLst>
              </a:tr>
              <a:tr h="821380">
                <a:tc>
                  <a:txBody>
                    <a:bodyPr/>
                    <a:lstStyle/>
                    <a:p>
                      <a:r>
                        <a:rPr lang="en-SG" sz="2300" b="0">
                          <a:effectLst/>
                          <a:latin typeface="Aptos" panose="020B0004020202020204" pitchFamily="34" charset="0"/>
                        </a:rPr>
                        <a:t>Nodes </a:t>
                      </a:r>
                    </a:p>
                  </a:txBody>
                  <a:tcPr marL="63063" marR="63063" marT="31531" marB="31531" anchor="ctr">
                    <a:lnL w="12700" cap="flat" cmpd="sng" algn="ctr">
                      <a:solidFill>
                        <a:srgbClr val="E0AEA2"/>
                      </a:solidFill>
                      <a:prstDash val="solid"/>
                      <a:round/>
                      <a:headEnd type="none" w="med" len="med"/>
                      <a:tailEnd type="none" w="med" len="med"/>
                    </a:lnL>
                    <a:lnR w="12700" cap="flat" cmpd="sng" algn="ctr">
                      <a:solidFill>
                        <a:srgbClr val="A0B0A2"/>
                      </a:solidFill>
                      <a:prstDash val="solid"/>
                      <a:round/>
                      <a:headEnd type="none" w="med" len="med"/>
                      <a:tailEnd type="none" w="med" len="med"/>
                    </a:lnR>
                    <a:lnT w="12700" cap="flat" cmpd="sng" algn="ctr">
                      <a:solidFill>
                        <a:srgbClr val="E0AEA2"/>
                      </a:solidFill>
                      <a:prstDash val="solid"/>
                      <a:round/>
                      <a:headEnd type="none" w="med" len="med"/>
                      <a:tailEnd type="none" w="med" len="med"/>
                    </a:lnT>
                    <a:lnB w="12700" cap="flat" cmpd="sng" algn="ctr">
                      <a:solidFill>
                        <a:srgbClr val="A0AEA2"/>
                      </a:solidFill>
                      <a:prstDash val="solid"/>
                      <a:round/>
                      <a:headEnd type="none" w="med" len="med"/>
                      <a:tailEnd type="none" w="med" len="med"/>
                    </a:lnB>
                    <a:solidFill>
                      <a:srgbClr val="FFFFFF"/>
                    </a:solidFill>
                  </a:tcPr>
                </a:tc>
                <a:tc>
                  <a:txBody>
                    <a:bodyPr/>
                    <a:lstStyle/>
                    <a:p>
                      <a:r>
                        <a:rPr lang="en-US" sz="2300" b="0" dirty="0">
                          <a:effectLst/>
                          <a:latin typeface="Aptos" panose="020B0004020202020204" pitchFamily="34" charset="0"/>
                        </a:rPr>
                        <a:t>When searching, all the fridges or border nodes are kept in memory</a:t>
                      </a:r>
                    </a:p>
                  </a:txBody>
                  <a:tcPr marL="63063" marR="63063" marT="31531" marB="31531" anchor="ctr">
                    <a:lnL w="12700" cap="flat" cmpd="sng" algn="ctr">
                      <a:solidFill>
                        <a:srgbClr val="A0B0A2"/>
                      </a:solidFill>
                      <a:prstDash val="solid"/>
                      <a:round/>
                      <a:headEnd type="none" w="med" len="med"/>
                      <a:tailEnd type="none" w="med" len="med"/>
                    </a:lnL>
                    <a:lnR w="12700" cap="flat" cmpd="sng" algn="ctr">
                      <a:solidFill>
                        <a:srgbClr val="20ABA2"/>
                      </a:solidFill>
                      <a:prstDash val="solid"/>
                      <a:round/>
                      <a:headEnd type="none" w="med" len="med"/>
                      <a:tailEnd type="none" w="med" len="med"/>
                    </a:lnR>
                    <a:lnT w="12700" cap="flat" cmpd="sng" algn="ctr">
                      <a:solidFill>
                        <a:srgbClr val="A0B0A2"/>
                      </a:solidFill>
                      <a:prstDash val="solid"/>
                      <a:round/>
                      <a:headEnd type="none" w="med" len="med"/>
                      <a:tailEnd type="none" w="med" len="med"/>
                    </a:lnT>
                    <a:lnB w="12700" cap="flat" cmpd="sng" algn="ctr">
                      <a:solidFill>
                        <a:srgbClr val="40ADA2"/>
                      </a:solidFill>
                      <a:prstDash val="solid"/>
                      <a:round/>
                      <a:headEnd type="none" w="med" len="med"/>
                      <a:tailEnd type="none" w="med" len="med"/>
                    </a:lnB>
                    <a:solidFill>
                      <a:srgbClr val="FFFFFF"/>
                    </a:solidFill>
                  </a:tcPr>
                </a:tc>
                <a:tc>
                  <a:txBody>
                    <a:bodyPr/>
                    <a:lstStyle/>
                    <a:p>
                      <a:r>
                        <a:rPr lang="en-US" sz="2300" b="0" dirty="0">
                          <a:effectLst/>
                          <a:latin typeface="Aptos" panose="020B0004020202020204" pitchFamily="34" charset="0"/>
                        </a:rPr>
                        <a:t>All nodes are present in memory while searching </a:t>
                      </a:r>
                    </a:p>
                  </a:txBody>
                  <a:tcPr marL="63063" marR="63063" marT="31531" marB="31531" anchor="ctr">
                    <a:lnL w="12700" cap="flat" cmpd="sng" algn="ctr">
                      <a:solidFill>
                        <a:srgbClr val="20ABA2"/>
                      </a:solidFill>
                      <a:prstDash val="solid"/>
                      <a:round/>
                      <a:headEnd type="none" w="med" len="med"/>
                      <a:tailEnd type="none" w="med" len="med"/>
                    </a:lnL>
                    <a:lnR w="12700" cap="flat" cmpd="sng" algn="ctr">
                      <a:solidFill>
                        <a:srgbClr val="20ABA2"/>
                      </a:solidFill>
                      <a:prstDash val="solid"/>
                      <a:round/>
                      <a:headEnd type="none" w="med" len="med"/>
                      <a:tailEnd type="none" w="med" len="med"/>
                    </a:lnR>
                    <a:lnT w="12700" cap="flat" cmpd="sng" algn="ctr">
                      <a:solidFill>
                        <a:srgbClr val="20ABA2"/>
                      </a:solidFill>
                      <a:prstDash val="solid"/>
                      <a:round/>
                      <a:headEnd type="none" w="med" len="med"/>
                      <a:tailEnd type="none" w="med" len="med"/>
                    </a:lnT>
                    <a:lnB w="12700" cap="flat" cmpd="sng" algn="ctr">
                      <a:solidFill>
                        <a:srgbClr val="20ABA2"/>
                      </a:solidFill>
                      <a:prstDash val="solid"/>
                      <a:round/>
                      <a:headEnd type="none" w="med" len="med"/>
                      <a:tailEnd type="none" w="med" len="med"/>
                    </a:lnB>
                    <a:solidFill>
                      <a:srgbClr val="FFFFFF"/>
                    </a:solidFill>
                  </a:tcPr>
                </a:tc>
                <a:extLst>
                  <a:ext uri="{0D108BD9-81ED-4DB2-BD59-A6C34878D82A}">
                    <a16:rowId xmlns:a16="http://schemas.microsoft.com/office/drawing/2014/main" val="1321217333"/>
                  </a:ext>
                </a:extLst>
              </a:tr>
              <a:tr h="328551">
                <a:tc>
                  <a:txBody>
                    <a:bodyPr/>
                    <a:lstStyle/>
                    <a:p>
                      <a:r>
                        <a:rPr lang="en-SG" sz="2300" b="0">
                          <a:effectLst/>
                          <a:latin typeface="Aptos" panose="020B0004020202020204" pitchFamily="34" charset="0"/>
                        </a:rPr>
                        <a:t>Memory </a:t>
                      </a:r>
                    </a:p>
                  </a:txBody>
                  <a:tcPr marL="63063" marR="63063" marT="31531" marB="31531" anchor="ctr">
                    <a:lnL w="12700" cap="flat" cmpd="sng" algn="ctr">
                      <a:solidFill>
                        <a:srgbClr val="A0AEA2"/>
                      </a:solidFill>
                      <a:prstDash val="solid"/>
                      <a:round/>
                      <a:headEnd type="none" w="med" len="med"/>
                      <a:tailEnd type="none" w="med" len="med"/>
                    </a:lnL>
                    <a:lnR w="12700" cap="flat" cmpd="sng" algn="ctr">
                      <a:solidFill>
                        <a:srgbClr val="40ADA2"/>
                      </a:solidFill>
                      <a:prstDash val="solid"/>
                      <a:round/>
                      <a:headEnd type="none" w="med" len="med"/>
                      <a:tailEnd type="none" w="med" len="med"/>
                    </a:lnR>
                    <a:lnT w="12700" cap="flat" cmpd="sng" algn="ctr">
                      <a:solidFill>
                        <a:srgbClr val="A0AEA2"/>
                      </a:solidFill>
                      <a:prstDash val="solid"/>
                      <a:round/>
                      <a:headEnd type="none" w="med" len="med"/>
                      <a:tailEnd type="none" w="med" len="med"/>
                    </a:lnT>
                    <a:lnB w="12700" cap="flat" cmpd="sng" algn="ctr">
                      <a:solidFill>
                        <a:srgbClr val="A0AEA2"/>
                      </a:solidFill>
                      <a:prstDash val="solid"/>
                      <a:round/>
                      <a:headEnd type="none" w="med" len="med"/>
                      <a:tailEnd type="none" w="med" len="med"/>
                    </a:lnB>
                    <a:solidFill>
                      <a:schemeClr val="accent3">
                        <a:lumMod val="20000"/>
                        <a:lumOff val="80000"/>
                      </a:schemeClr>
                    </a:solidFill>
                  </a:tcPr>
                </a:tc>
                <a:tc>
                  <a:txBody>
                    <a:bodyPr/>
                    <a:lstStyle/>
                    <a:p>
                      <a:r>
                        <a:rPr lang="en-SG" sz="2300" b="0" dirty="0">
                          <a:effectLst/>
                          <a:latin typeface="Aptos" panose="020B0004020202020204" pitchFamily="34" charset="0"/>
                        </a:rPr>
                        <a:t>Need less memory </a:t>
                      </a:r>
                    </a:p>
                  </a:txBody>
                  <a:tcPr marL="63063" marR="63063" marT="31531" marB="31531" anchor="ctr">
                    <a:lnL w="12700" cap="flat" cmpd="sng" algn="ctr">
                      <a:solidFill>
                        <a:srgbClr val="40ADA2"/>
                      </a:solidFill>
                      <a:prstDash val="solid"/>
                      <a:round/>
                      <a:headEnd type="none" w="med" len="med"/>
                      <a:tailEnd type="none" w="med" len="med"/>
                    </a:lnL>
                    <a:lnR w="12700" cap="flat" cmpd="sng" algn="ctr">
                      <a:solidFill>
                        <a:srgbClr val="20ABA2"/>
                      </a:solidFill>
                      <a:prstDash val="solid"/>
                      <a:round/>
                      <a:headEnd type="none" w="med" len="med"/>
                      <a:tailEnd type="none" w="med" len="med"/>
                    </a:lnR>
                    <a:lnT w="12700" cap="flat" cmpd="sng" algn="ctr">
                      <a:solidFill>
                        <a:srgbClr val="40ADA2"/>
                      </a:solidFill>
                      <a:prstDash val="solid"/>
                      <a:round/>
                      <a:headEnd type="none" w="med" len="med"/>
                      <a:tailEnd type="none" w="med" len="med"/>
                    </a:lnT>
                    <a:lnB w="12700" cap="flat" cmpd="sng" algn="ctr">
                      <a:solidFill>
                        <a:srgbClr val="40ADA2"/>
                      </a:solidFill>
                      <a:prstDash val="solid"/>
                      <a:round/>
                      <a:headEnd type="none" w="med" len="med"/>
                      <a:tailEnd type="none" w="med" len="med"/>
                    </a:lnB>
                    <a:solidFill>
                      <a:schemeClr val="accent3">
                        <a:lumMod val="20000"/>
                        <a:lumOff val="80000"/>
                      </a:schemeClr>
                    </a:solidFill>
                  </a:tcPr>
                </a:tc>
                <a:tc>
                  <a:txBody>
                    <a:bodyPr/>
                    <a:lstStyle/>
                    <a:p>
                      <a:r>
                        <a:rPr lang="en-SG" sz="2300" b="0" dirty="0">
                          <a:effectLst/>
                          <a:latin typeface="Aptos" panose="020B0004020202020204" pitchFamily="34" charset="0"/>
                        </a:rPr>
                        <a:t>Need more memory </a:t>
                      </a:r>
                    </a:p>
                  </a:txBody>
                  <a:tcPr marL="63063" marR="63063" marT="31531" marB="31531" anchor="ctr">
                    <a:lnL w="12700" cap="flat" cmpd="sng" algn="ctr">
                      <a:solidFill>
                        <a:srgbClr val="20ABA2"/>
                      </a:solidFill>
                      <a:prstDash val="solid"/>
                      <a:round/>
                      <a:headEnd type="none" w="med" len="med"/>
                      <a:tailEnd type="none" w="med" len="med"/>
                    </a:lnL>
                    <a:lnR w="12700" cap="flat" cmpd="sng" algn="ctr">
                      <a:solidFill>
                        <a:srgbClr val="20ABA2"/>
                      </a:solidFill>
                      <a:prstDash val="solid"/>
                      <a:round/>
                      <a:headEnd type="none" w="med" len="med"/>
                      <a:tailEnd type="none" w="med" len="med"/>
                    </a:lnR>
                    <a:lnT w="12700" cap="flat" cmpd="sng" algn="ctr">
                      <a:solidFill>
                        <a:srgbClr val="20ABA2"/>
                      </a:solidFill>
                      <a:prstDash val="solid"/>
                      <a:round/>
                      <a:headEnd type="none" w="med" len="med"/>
                      <a:tailEnd type="none" w="med" len="med"/>
                    </a:lnT>
                    <a:lnB w="12700" cap="flat" cmpd="sng" algn="ctr">
                      <a:solidFill>
                        <a:srgbClr val="20ABA2"/>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664937275"/>
                  </a:ext>
                </a:extLst>
              </a:tr>
            </a:tbl>
          </a:graphicData>
        </a:graphic>
      </p:graphicFrame>
    </p:spTree>
    <p:extLst>
      <p:ext uri="{BB962C8B-B14F-4D97-AF65-F5344CB8AC3E}">
        <p14:creationId xmlns:p14="http://schemas.microsoft.com/office/powerpoint/2010/main" val="42453957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59CE-A6A4-1718-210D-F5D95D887839}"/>
              </a:ext>
            </a:extLst>
          </p:cNvPr>
          <p:cNvSpPr>
            <a:spLocks noGrp="1"/>
          </p:cNvSpPr>
          <p:nvPr>
            <p:ph type="title"/>
          </p:nvPr>
        </p:nvSpPr>
        <p:spPr>
          <a:xfrm>
            <a:off x="0" y="15082"/>
            <a:ext cx="12192000" cy="559953"/>
          </a:xfrm>
          <a:solidFill>
            <a:schemeClr val="accent2">
              <a:lumMod val="20000"/>
              <a:lumOff val="80000"/>
            </a:schemeClr>
          </a:solidFill>
        </p:spPr>
        <p:txBody>
          <a:bodyPr>
            <a:normAutofit/>
          </a:bodyPr>
          <a:lstStyle/>
          <a:p>
            <a:r>
              <a:rPr lang="en-US" sz="3200" kern="0" dirty="0">
                <a:solidFill>
                  <a:schemeClr val="tx1">
                    <a:lumMod val="95000"/>
                    <a:lumOff val="5000"/>
                  </a:schemeClr>
                </a:solidFill>
                <a:effectLst/>
                <a:latin typeface="Berlin Sans FB Demi" panose="020E0802020502020306" pitchFamily="34" charset="0"/>
                <a:ea typeface="Times New Roman" panose="02020603050405020304" pitchFamily="18" charset="0"/>
                <a:cs typeface="Vrinda" panose="020B0502040204020203" pitchFamily="34" charset="0"/>
              </a:rPr>
              <a:t>  Hill Climbing</a:t>
            </a:r>
            <a:endParaRPr lang="en-SG" sz="3200" dirty="0">
              <a:solidFill>
                <a:schemeClr val="tx1">
                  <a:lumMod val="95000"/>
                  <a:lumOff val="5000"/>
                </a:schemeClr>
              </a:solidFill>
              <a:latin typeface="Berlin Sans FB Demi" panose="020E0802020502020306" pitchFamily="34" charset="0"/>
            </a:endParaRPr>
          </a:p>
        </p:txBody>
      </p:sp>
      <p:sp>
        <p:nvSpPr>
          <p:cNvPr id="3" name="Content Placeholder 2">
            <a:extLst>
              <a:ext uri="{FF2B5EF4-FFF2-40B4-BE49-F238E27FC236}">
                <a16:creationId xmlns:a16="http://schemas.microsoft.com/office/drawing/2014/main" id="{AE9517C2-1988-E651-2E76-57645C47D6B8}"/>
              </a:ext>
            </a:extLst>
          </p:cNvPr>
          <p:cNvSpPr>
            <a:spLocks noGrp="1"/>
          </p:cNvSpPr>
          <p:nvPr>
            <p:ph idx="1"/>
          </p:nvPr>
        </p:nvSpPr>
        <p:spPr>
          <a:xfrm>
            <a:off x="119406" y="754145"/>
            <a:ext cx="11953188" cy="3016578"/>
          </a:xfrm>
          <a:solidFill>
            <a:schemeClr val="bg1"/>
          </a:solidFill>
        </p:spPr>
        <p:txBody>
          <a:bodyPr>
            <a:normAutofit lnSpcReduction="10000"/>
          </a:bodyPr>
          <a:lstStyle/>
          <a:p>
            <a:pPr algn="just"/>
            <a:r>
              <a:rPr lang="en-US" i="1" dirty="0">
                <a:latin typeface="Aptos" panose="020B0004020202020204" pitchFamily="34" charset="0"/>
              </a:rPr>
              <a:t>Hill climbing algorithm is a local search algorithm which continuously moves in the direction of increasing elevation/value to find the peak of the mountain or best solution to the problem. It terminates when it reaches a peak value where no neighbor has a higher value.</a:t>
            </a:r>
          </a:p>
          <a:p>
            <a:pPr algn="just"/>
            <a:r>
              <a:rPr lang="en-US" dirty="0">
                <a:latin typeface="Aptos" panose="020B0004020202020204" pitchFamily="34" charset="0"/>
              </a:rPr>
              <a:t>Hill climbing algorithm is a technique which is used for optimizing the mathematical problems. One of the widely discussed examples of Hill climbing algorithm is Traveling-salesman Problem in which we need to minimize the distance traveled by the salesman.</a:t>
            </a:r>
          </a:p>
          <a:p>
            <a:pPr algn="just"/>
            <a:r>
              <a:rPr lang="en-US" dirty="0">
                <a:latin typeface="Aptos" panose="020B0004020202020204" pitchFamily="34" charset="0"/>
              </a:rPr>
              <a:t>It is also called greedy local search as it only looks to its good immediate neighbor state and not beyond that. A node of hill climbing algorithm has two components which are state and value. Hill Climbing is mostly used when a good heuristic is available. In this algorithm, we don't need to maintain and handle the search tree or graph as it only keeps a single current state.</a:t>
            </a:r>
            <a:endParaRPr lang="en-SG" dirty="0">
              <a:latin typeface="Aptos" panose="020B0004020202020204" pitchFamily="34" charset="0"/>
            </a:endParaRPr>
          </a:p>
        </p:txBody>
      </p:sp>
      <p:sp>
        <p:nvSpPr>
          <p:cNvPr id="6" name="TextBox 5">
            <a:extLst>
              <a:ext uri="{FF2B5EF4-FFF2-40B4-BE49-F238E27FC236}">
                <a16:creationId xmlns:a16="http://schemas.microsoft.com/office/drawing/2014/main" id="{DC92389C-F744-5C86-B71F-185415AA18F8}"/>
              </a:ext>
            </a:extLst>
          </p:cNvPr>
          <p:cNvSpPr txBox="1"/>
          <p:nvPr/>
        </p:nvSpPr>
        <p:spPr>
          <a:xfrm>
            <a:off x="284768" y="3877940"/>
            <a:ext cx="11622464" cy="1754326"/>
          </a:xfrm>
          <a:prstGeom prst="rect">
            <a:avLst/>
          </a:prstGeom>
          <a:solidFill>
            <a:schemeClr val="bg1"/>
          </a:solidFill>
        </p:spPr>
        <p:txBody>
          <a:bodyPr wrap="square">
            <a:spAutoFit/>
          </a:bodyPr>
          <a:lstStyle/>
          <a:p>
            <a:pPr algn="just"/>
            <a:r>
              <a:rPr lang="en-US" b="0" i="0" dirty="0">
                <a:solidFill>
                  <a:srgbClr val="333333"/>
                </a:solidFill>
                <a:effectLst/>
                <a:highlight>
                  <a:srgbClr val="FFFFFF"/>
                </a:highlight>
                <a:latin typeface="Aptos" panose="020B0004020202020204" pitchFamily="34" charset="0"/>
              </a:rPr>
              <a:t>Following are some main features of Hill Climbing Algorithm:</a:t>
            </a:r>
          </a:p>
          <a:p>
            <a:pPr algn="just"/>
            <a:endParaRPr lang="en-US" b="0" i="0" dirty="0">
              <a:solidFill>
                <a:srgbClr val="333333"/>
              </a:solidFill>
              <a:effectLst/>
              <a:highlight>
                <a:srgbClr val="FFFFFF"/>
              </a:highlight>
              <a:latin typeface="Aptos" panose="020B0004020202020204" pitchFamily="34" charset="0"/>
            </a:endParaRPr>
          </a:p>
          <a:p>
            <a:pPr algn="just">
              <a:buFont typeface="Arial" panose="020B0604020202020204" pitchFamily="34" charset="0"/>
              <a:buChar char="•"/>
            </a:pPr>
            <a:r>
              <a:rPr lang="en-US" b="1" i="0" dirty="0">
                <a:solidFill>
                  <a:srgbClr val="000000"/>
                </a:solidFill>
                <a:effectLst/>
                <a:highlight>
                  <a:srgbClr val="FFFFFF"/>
                </a:highlight>
                <a:latin typeface="Aptos" panose="020B0004020202020204" pitchFamily="34" charset="0"/>
              </a:rPr>
              <a:t>Generate and Test variant:</a:t>
            </a:r>
            <a:r>
              <a:rPr lang="en-US" b="0" i="0" dirty="0">
                <a:solidFill>
                  <a:srgbClr val="000000"/>
                </a:solidFill>
                <a:effectLst/>
                <a:highlight>
                  <a:srgbClr val="FFFFFF"/>
                </a:highlight>
                <a:latin typeface="Aptos" panose="020B0004020202020204" pitchFamily="34" charset="0"/>
              </a:rPr>
              <a:t> Hill Climbing is the variant of Generate and Test method. The Generate and Test method produce feedback which helps to decide which direction to move in the search space.</a:t>
            </a:r>
          </a:p>
          <a:p>
            <a:pPr algn="just">
              <a:buFont typeface="Arial" panose="020B0604020202020204" pitchFamily="34" charset="0"/>
              <a:buChar char="•"/>
            </a:pPr>
            <a:r>
              <a:rPr lang="en-US" b="1" i="0" dirty="0">
                <a:solidFill>
                  <a:srgbClr val="000000"/>
                </a:solidFill>
                <a:effectLst/>
                <a:highlight>
                  <a:srgbClr val="FFFFFF"/>
                </a:highlight>
                <a:latin typeface="Aptos" panose="020B0004020202020204" pitchFamily="34" charset="0"/>
              </a:rPr>
              <a:t>Greedy approach:</a:t>
            </a:r>
            <a:r>
              <a:rPr lang="en-US" b="0" i="0" dirty="0">
                <a:solidFill>
                  <a:srgbClr val="000000"/>
                </a:solidFill>
                <a:effectLst/>
                <a:highlight>
                  <a:srgbClr val="FFFFFF"/>
                </a:highlight>
                <a:latin typeface="Aptos" panose="020B0004020202020204" pitchFamily="34" charset="0"/>
              </a:rPr>
              <a:t> Hill-climbing algorithm search moves in the direction which optimizes the cost.</a:t>
            </a:r>
          </a:p>
          <a:p>
            <a:pPr algn="just">
              <a:buFont typeface="Arial" panose="020B0604020202020204" pitchFamily="34" charset="0"/>
              <a:buChar char="•"/>
            </a:pPr>
            <a:r>
              <a:rPr lang="en-US" b="1" i="0" dirty="0">
                <a:solidFill>
                  <a:srgbClr val="000000"/>
                </a:solidFill>
                <a:effectLst/>
                <a:highlight>
                  <a:srgbClr val="FFFFFF"/>
                </a:highlight>
                <a:latin typeface="Aptos" panose="020B0004020202020204" pitchFamily="34" charset="0"/>
              </a:rPr>
              <a:t>No backtracking:</a:t>
            </a:r>
            <a:r>
              <a:rPr lang="en-US" b="0" i="0" dirty="0">
                <a:solidFill>
                  <a:srgbClr val="000000"/>
                </a:solidFill>
                <a:effectLst/>
                <a:highlight>
                  <a:srgbClr val="FFFFFF"/>
                </a:highlight>
                <a:latin typeface="Aptos" panose="020B0004020202020204" pitchFamily="34" charset="0"/>
              </a:rPr>
              <a:t> It does not backtrack the search space, as it does not remember the previous states.</a:t>
            </a:r>
          </a:p>
        </p:txBody>
      </p:sp>
    </p:spTree>
    <p:extLst>
      <p:ext uri="{BB962C8B-B14F-4D97-AF65-F5344CB8AC3E}">
        <p14:creationId xmlns:p14="http://schemas.microsoft.com/office/powerpoint/2010/main" val="1037367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AD0A8E-506C-145D-D6C1-E2E02C55E170}"/>
              </a:ext>
            </a:extLst>
          </p:cNvPr>
          <p:cNvPicPr>
            <a:picLocks noChangeAspect="1"/>
          </p:cNvPicPr>
          <p:nvPr/>
        </p:nvPicPr>
        <p:blipFill rotWithShape="1">
          <a:blip r:embed="rId2"/>
          <a:srcRect l="878" r="-1"/>
          <a:stretch/>
        </p:blipFill>
        <p:spPr>
          <a:xfrm>
            <a:off x="0" y="0"/>
            <a:ext cx="11565545" cy="6858000"/>
          </a:xfrm>
          <a:prstGeom prst="rect">
            <a:avLst/>
          </a:prstGeom>
        </p:spPr>
      </p:pic>
    </p:spTree>
    <p:extLst>
      <p:ext uri="{BB962C8B-B14F-4D97-AF65-F5344CB8AC3E}">
        <p14:creationId xmlns:p14="http://schemas.microsoft.com/office/powerpoint/2010/main" val="3807516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BB80E3-0CB6-DB36-8404-812565539013}"/>
              </a:ext>
            </a:extLst>
          </p:cNvPr>
          <p:cNvSpPr>
            <a:spLocks noGrp="1"/>
          </p:cNvSpPr>
          <p:nvPr>
            <p:ph idx="1"/>
          </p:nvPr>
        </p:nvSpPr>
        <p:spPr>
          <a:xfrm>
            <a:off x="78558" y="100354"/>
            <a:ext cx="12034884" cy="2331761"/>
          </a:xfrm>
          <a:solidFill>
            <a:schemeClr val="bg1"/>
          </a:solidFill>
        </p:spPr>
        <p:txBody>
          <a:bodyPr>
            <a:normAutofit/>
          </a:bodyPr>
          <a:lstStyle/>
          <a:p>
            <a:pPr marL="0" indent="0" algn="just">
              <a:buNone/>
            </a:pPr>
            <a:r>
              <a:rPr lang="en-US" b="1" i="0" dirty="0">
                <a:solidFill>
                  <a:srgbClr val="FF0000"/>
                </a:solidFill>
                <a:effectLst/>
                <a:highlight>
                  <a:srgbClr val="FFFFFF"/>
                </a:highlight>
                <a:latin typeface="Aptos" panose="020B0004020202020204" pitchFamily="34" charset="0"/>
              </a:rPr>
              <a:t>State-space Diagram for Hill Climbing:</a:t>
            </a:r>
          </a:p>
          <a:p>
            <a:pPr marL="0" indent="0" algn="just">
              <a:buNone/>
            </a:pPr>
            <a:r>
              <a:rPr lang="en-US" b="0" i="0" dirty="0">
                <a:solidFill>
                  <a:srgbClr val="333333"/>
                </a:solidFill>
                <a:effectLst/>
                <a:highlight>
                  <a:srgbClr val="FFFFFF"/>
                </a:highlight>
                <a:latin typeface="Aptos" panose="020B0004020202020204" pitchFamily="34" charset="0"/>
              </a:rPr>
              <a:t>The state-space landscape is a graphical representation of the hill-climbing algorithm which is showing a graph between various states of algorithm and Objective function/Cost.</a:t>
            </a:r>
          </a:p>
          <a:p>
            <a:pPr marL="0" indent="0" algn="just">
              <a:buNone/>
            </a:pPr>
            <a:r>
              <a:rPr lang="en-US" b="0" i="0" dirty="0">
                <a:solidFill>
                  <a:srgbClr val="333333"/>
                </a:solidFill>
                <a:effectLst/>
                <a:highlight>
                  <a:srgbClr val="FFFFFF"/>
                </a:highlight>
                <a:latin typeface="Aptos" panose="020B0004020202020204" pitchFamily="34" charset="0"/>
              </a:rPr>
              <a:t>On Y-axis we have taken the function which can be an objective function or cost function, and state-space on the x-axis. If the function on Y-axis is cost then, the goal of search is to find the global minimum and local minimum. If the function of Y-axis is Objective function, then the goal of the search is to find the global maximum and local maximum.</a:t>
            </a:r>
          </a:p>
        </p:txBody>
      </p:sp>
      <p:pic>
        <p:nvPicPr>
          <p:cNvPr id="14338" name="Picture 2" descr="Hill Climbing Algorithm in AI">
            <a:extLst>
              <a:ext uri="{FF2B5EF4-FFF2-40B4-BE49-F238E27FC236}">
                <a16:creationId xmlns:a16="http://schemas.microsoft.com/office/drawing/2014/main" id="{274D13AD-C706-C234-9028-68816B1FE9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2340" y="2316848"/>
            <a:ext cx="4991102" cy="31761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B7036D-2E72-B5D8-5373-13DC14187E0A}"/>
              </a:ext>
            </a:extLst>
          </p:cNvPr>
          <p:cNvSpPr txBox="1"/>
          <p:nvPr/>
        </p:nvSpPr>
        <p:spPr>
          <a:xfrm>
            <a:off x="7409468" y="5540134"/>
            <a:ext cx="4703974" cy="1200329"/>
          </a:xfrm>
          <a:prstGeom prst="rect">
            <a:avLst/>
          </a:prstGeom>
          <a:solidFill>
            <a:schemeClr val="accent2">
              <a:lumMod val="20000"/>
              <a:lumOff val="80000"/>
            </a:schemeClr>
          </a:solidFill>
        </p:spPr>
        <p:txBody>
          <a:bodyPr wrap="square">
            <a:spAutoFit/>
          </a:bodyPr>
          <a:lstStyle/>
          <a:p>
            <a:pPr algn="just"/>
            <a:r>
              <a:rPr lang="en-SG" dirty="0">
                <a:latin typeface="Aptos" panose="020B0004020202020204" pitchFamily="34" charset="0"/>
              </a:rPr>
              <a:t>X-axis: denotes the state space i.e. states or configuration our algorithm may reach. </a:t>
            </a:r>
          </a:p>
          <a:p>
            <a:pPr algn="just"/>
            <a:r>
              <a:rPr lang="en-SG" dirty="0">
                <a:latin typeface="Aptos" panose="020B0004020202020204" pitchFamily="34" charset="0"/>
              </a:rPr>
              <a:t>Y-axis: denotes the values of objective function corresponding to a particular state. </a:t>
            </a:r>
          </a:p>
        </p:txBody>
      </p:sp>
      <p:sp>
        <p:nvSpPr>
          <p:cNvPr id="4" name="TextBox 3">
            <a:extLst>
              <a:ext uri="{FF2B5EF4-FFF2-40B4-BE49-F238E27FC236}">
                <a16:creationId xmlns:a16="http://schemas.microsoft.com/office/drawing/2014/main" id="{D0A95D8C-EF94-E830-4D5E-A4278DB300CA}"/>
              </a:ext>
            </a:extLst>
          </p:cNvPr>
          <p:cNvSpPr txBox="1"/>
          <p:nvPr/>
        </p:nvSpPr>
        <p:spPr>
          <a:xfrm>
            <a:off x="78558" y="2432115"/>
            <a:ext cx="6855644" cy="3416320"/>
          </a:xfrm>
          <a:prstGeom prst="rect">
            <a:avLst/>
          </a:prstGeom>
          <a:noFill/>
        </p:spPr>
        <p:txBody>
          <a:bodyPr wrap="square">
            <a:spAutoFit/>
          </a:bodyPr>
          <a:lstStyle/>
          <a:p>
            <a:pPr algn="just"/>
            <a:r>
              <a:rPr lang="en-SG" sz="2000" b="1" u="sng" dirty="0">
                <a:solidFill>
                  <a:srgbClr val="FF0000"/>
                </a:solidFill>
                <a:latin typeface="Aptos" panose="020B0004020202020204" pitchFamily="34" charset="0"/>
              </a:rPr>
              <a:t>Different regions in the state space landscape:</a:t>
            </a:r>
          </a:p>
          <a:p>
            <a:pPr algn="just"/>
            <a:r>
              <a:rPr lang="en-SG" b="1" dirty="0">
                <a:latin typeface="Aptos" panose="020B0004020202020204" pitchFamily="34" charset="0"/>
              </a:rPr>
              <a:t>Local Maximum: </a:t>
            </a:r>
            <a:r>
              <a:rPr lang="en-SG" dirty="0">
                <a:latin typeface="Aptos" panose="020B0004020202020204" pitchFamily="34" charset="0"/>
              </a:rPr>
              <a:t>Local maximum is a state which is better than its neighbour states, but there is also another state which is higher than it.</a:t>
            </a:r>
          </a:p>
          <a:p>
            <a:pPr algn="just"/>
            <a:r>
              <a:rPr lang="en-SG" b="1" dirty="0">
                <a:latin typeface="Aptos" panose="020B0004020202020204" pitchFamily="34" charset="0"/>
              </a:rPr>
              <a:t>Global Maximum: </a:t>
            </a:r>
            <a:r>
              <a:rPr lang="en-SG" dirty="0">
                <a:latin typeface="Aptos" panose="020B0004020202020204" pitchFamily="34" charset="0"/>
              </a:rPr>
              <a:t>Global maximum is the best possible state of state space landscape. It has the highest value of objective function.</a:t>
            </a:r>
          </a:p>
          <a:p>
            <a:pPr algn="just"/>
            <a:r>
              <a:rPr lang="en-SG" b="1" dirty="0">
                <a:latin typeface="Aptos" panose="020B0004020202020204" pitchFamily="34" charset="0"/>
              </a:rPr>
              <a:t>Current state: </a:t>
            </a:r>
            <a:r>
              <a:rPr lang="en-SG" dirty="0">
                <a:latin typeface="Aptos" panose="020B0004020202020204" pitchFamily="34" charset="0"/>
              </a:rPr>
              <a:t>It is a state in a landscape diagram where an agent is currently present.</a:t>
            </a:r>
          </a:p>
          <a:p>
            <a:pPr algn="just"/>
            <a:r>
              <a:rPr lang="en-SG" b="1" dirty="0">
                <a:latin typeface="Aptos" panose="020B0004020202020204" pitchFamily="34" charset="0"/>
              </a:rPr>
              <a:t>Flat local maximum: </a:t>
            </a:r>
            <a:r>
              <a:rPr lang="en-SG" dirty="0">
                <a:latin typeface="Aptos" panose="020B0004020202020204" pitchFamily="34" charset="0"/>
              </a:rPr>
              <a:t>It is a flat space in the landscape where all the neighbour states of current states have the same value.</a:t>
            </a:r>
          </a:p>
          <a:p>
            <a:pPr algn="just"/>
            <a:r>
              <a:rPr lang="en-SG" b="1" dirty="0">
                <a:latin typeface="Aptos" panose="020B0004020202020204" pitchFamily="34" charset="0"/>
              </a:rPr>
              <a:t>Shoulder: </a:t>
            </a:r>
            <a:r>
              <a:rPr lang="en-SG" dirty="0">
                <a:latin typeface="Aptos" panose="020B0004020202020204" pitchFamily="34" charset="0"/>
              </a:rPr>
              <a:t>It is a plateau region which has an uphill edge.</a:t>
            </a:r>
          </a:p>
        </p:txBody>
      </p:sp>
    </p:spTree>
    <p:extLst>
      <p:ext uri="{BB962C8B-B14F-4D97-AF65-F5344CB8AC3E}">
        <p14:creationId xmlns:p14="http://schemas.microsoft.com/office/powerpoint/2010/main" val="3498292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2EF7A1-C5E3-38ED-CB30-57CC7B20AE9D}"/>
              </a:ext>
            </a:extLst>
          </p:cNvPr>
          <p:cNvSpPr txBox="1"/>
          <p:nvPr/>
        </p:nvSpPr>
        <p:spPr>
          <a:xfrm>
            <a:off x="197962" y="150829"/>
            <a:ext cx="11528982" cy="5293757"/>
          </a:xfrm>
          <a:prstGeom prst="rect">
            <a:avLst/>
          </a:prstGeom>
          <a:solidFill>
            <a:schemeClr val="bg1"/>
          </a:solidFill>
        </p:spPr>
        <p:txBody>
          <a:bodyPr wrap="square">
            <a:spAutoFit/>
          </a:bodyPr>
          <a:lstStyle/>
          <a:p>
            <a:pPr algn="just"/>
            <a:r>
              <a:rPr lang="en-SG" sz="2000" b="1" dirty="0">
                <a:latin typeface="Aptos" panose="020B0004020202020204" pitchFamily="34" charset="0"/>
              </a:rPr>
              <a:t>Types of Hill Climbing</a:t>
            </a:r>
            <a:endParaRPr lang="en-US" sz="2000" b="0" i="0" dirty="0">
              <a:solidFill>
                <a:srgbClr val="610B4B"/>
              </a:solidFill>
              <a:effectLst/>
              <a:highlight>
                <a:srgbClr val="FFFFFF"/>
              </a:highlight>
              <a:latin typeface="Aptos" panose="020B0004020202020204" pitchFamily="34" charset="0"/>
            </a:endParaRPr>
          </a:p>
          <a:p>
            <a:pPr algn="just"/>
            <a:r>
              <a:rPr lang="en-US" sz="2000" b="0" i="0" dirty="0">
                <a:solidFill>
                  <a:srgbClr val="610B4B"/>
                </a:solidFill>
                <a:effectLst/>
                <a:highlight>
                  <a:srgbClr val="FFFFFF"/>
                </a:highlight>
                <a:latin typeface="Aptos" panose="020B0004020202020204" pitchFamily="34" charset="0"/>
              </a:rPr>
              <a:t>1. Simple Hill Climbing:</a:t>
            </a:r>
          </a:p>
          <a:p>
            <a:pPr algn="just"/>
            <a:r>
              <a:rPr lang="en-US" sz="2000" b="0" i="0" dirty="0">
                <a:solidFill>
                  <a:srgbClr val="333333"/>
                </a:solidFill>
                <a:effectLst/>
                <a:highlight>
                  <a:srgbClr val="FFFFFF"/>
                </a:highlight>
                <a:latin typeface="Aptos" panose="020B0004020202020204" pitchFamily="34" charset="0"/>
              </a:rPr>
              <a:t>Simple hill climbing is the simplest way to implement a hill climbing algorithm. </a:t>
            </a:r>
            <a:r>
              <a:rPr lang="en-US" sz="2000" b="1" i="0" dirty="0">
                <a:solidFill>
                  <a:srgbClr val="333333"/>
                </a:solidFill>
                <a:effectLst/>
                <a:highlight>
                  <a:srgbClr val="FFFFFF"/>
                </a:highlight>
                <a:latin typeface="Aptos" panose="020B0004020202020204" pitchFamily="34" charset="0"/>
              </a:rPr>
              <a:t>It only evaluates the neighbor node state at a time and selects the first one which optimizes current cost and set it as a current state</a:t>
            </a:r>
            <a:r>
              <a:rPr lang="en-US" sz="2000" b="0" i="0" dirty="0">
                <a:solidFill>
                  <a:srgbClr val="333333"/>
                </a:solidFill>
                <a:effectLst/>
                <a:highlight>
                  <a:srgbClr val="FFFFFF"/>
                </a:highlight>
                <a:latin typeface="Aptos" panose="020B0004020202020204" pitchFamily="34" charset="0"/>
              </a:rPr>
              <a:t>. It only checks it's one successor state, and if it finds better than the current state, then move else be in the same state. This algorithm has the following features:</a:t>
            </a:r>
          </a:p>
          <a:p>
            <a:pPr algn="just">
              <a:buFont typeface="Arial" panose="020B0604020202020204" pitchFamily="34" charset="0"/>
              <a:buChar char="•"/>
            </a:pPr>
            <a:r>
              <a:rPr lang="en-US" sz="2000" b="0" i="0" dirty="0">
                <a:solidFill>
                  <a:srgbClr val="000000"/>
                </a:solidFill>
                <a:effectLst/>
                <a:highlight>
                  <a:srgbClr val="FFFFFF"/>
                </a:highlight>
                <a:latin typeface="Aptos" panose="020B0004020202020204" pitchFamily="34" charset="0"/>
              </a:rPr>
              <a:t>Less time consuming</a:t>
            </a:r>
          </a:p>
          <a:p>
            <a:pPr algn="just">
              <a:buFont typeface="Arial" panose="020B0604020202020204" pitchFamily="34" charset="0"/>
              <a:buChar char="•"/>
            </a:pPr>
            <a:r>
              <a:rPr lang="en-US" sz="2000" b="0" i="0" dirty="0">
                <a:solidFill>
                  <a:srgbClr val="000000"/>
                </a:solidFill>
                <a:effectLst/>
                <a:highlight>
                  <a:srgbClr val="FFFFFF"/>
                </a:highlight>
                <a:latin typeface="Aptos" panose="020B0004020202020204" pitchFamily="34" charset="0"/>
              </a:rPr>
              <a:t>Less optimal solution and the solution is not guaranteed</a:t>
            </a:r>
          </a:p>
          <a:p>
            <a:pPr algn="just"/>
            <a:r>
              <a:rPr lang="en-US" sz="2000" b="0" i="0" dirty="0">
                <a:solidFill>
                  <a:srgbClr val="610B4B"/>
                </a:solidFill>
                <a:effectLst/>
                <a:highlight>
                  <a:srgbClr val="FFFFFF"/>
                </a:highlight>
                <a:latin typeface="Aptos" panose="020B0004020202020204" pitchFamily="34" charset="0"/>
              </a:rPr>
              <a:t>Algorithm for Simple Hill Climbing:</a:t>
            </a:r>
          </a:p>
          <a:p>
            <a:pPr algn="just">
              <a:buFont typeface="Arial" panose="020B0604020202020204" pitchFamily="34" charset="0"/>
              <a:buChar char="•"/>
            </a:pPr>
            <a:r>
              <a:rPr lang="en-US" sz="2000" b="1" i="0" dirty="0">
                <a:solidFill>
                  <a:srgbClr val="000000"/>
                </a:solidFill>
                <a:effectLst/>
                <a:highlight>
                  <a:srgbClr val="FFFFFF"/>
                </a:highlight>
                <a:latin typeface="Aptos" panose="020B0004020202020204" pitchFamily="34" charset="0"/>
              </a:rPr>
              <a:t>Step 1:</a:t>
            </a:r>
            <a:r>
              <a:rPr lang="en-US" sz="2000" b="0" i="0" dirty="0">
                <a:solidFill>
                  <a:srgbClr val="000000"/>
                </a:solidFill>
                <a:effectLst/>
                <a:highlight>
                  <a:srgbClr val="FFFFFF"/>
                </a:highlight>
                <a:latin typeface="Aptos" panose="020B0004020202020204" pitchFamily="34" charset="0"/>
              </a:rPr>
              <a:t> Evaluate the initial state, if it is goal state then return success and Stop.</a:t>
            </a:r>
          </a:p>
          <a:p>
            <a:pPr algn="just">
              <a:buFont typeface="Arial" panose="020B0604020202020204" pitchFamily="34" charset="0"/>
              <a:buChar char="•"/>
            </a:pPr>
            <a:r>
              <a:rPr lang="en-US" sz="2000" b="1" i="0" dirty="0">
                <a:solidFill>
                  <a:srgbClr val="000000"/>
                </a:solidFill>
                <a:effectLst/>
                <a:highlight>
                  <a:srgbClr val="FFFFFF"/>
                </a:highlight>
                <a:latin typeface="Aptos" panose="020B0004020202020204" pitchFamily="34" charset="0"/>
              </a:rPr>
              <a:t>Step 2:</a:t>
            </a:r>
            <a:r>
              <a:rPr lang="en-US" sz="2000" b="0" i="0" dirty="0">
                <a:solidFill>
                  <a:srgbClr val="000000"/>
                </a:solidFill>
                <a:effectLst/>
                <a:highlight>
                  <a:srgbClr val="FFFFFF"/>
                </a:highlight>
                <a:latin typeface="Aptos" panose="020B0004020202020204" pitchFamily="34" charset="0"/>
              </a:rPr>
              <a:t> Loop Until a solution is found or there is no new operator left to apply.</a:t>
            </a:r>
          </a:p>
          <a:p>
            <a:pPr algn="just">
              <a:buFont typeface="Arial" panose="020B0604020202020204" pitchFamily="34" charset="0"/>
              <a:buChar char="•"/>
            </a:pPr>
            <a:r>
              <a:rPr lang="en-US" sz="2000" b="1" i="0" dirty="0">
                <a:solidFill>
                  <a:srgbClr val="000000"/>
                </a:solidFill>
                <a:effectLst/>
                <a:highlight>
                  <a:srgbClr val="FFFFFF"/>
                </a:highlight>
                <a:latin typeface="Aptos" panose="020B0004020202020204" pitchFamily="34" charset="0"/>
              </a:rPr>
              <a:t>Step 3:</a:t>
            </a:r>
            <a:r>
              <a:rPr lang="en-US" sz="2000" b="0" i="0" dirty="0">
                <a:solidFill>
                  <a:srgbClr val="000000"/>
                </a:solidFill>
                <a:effectLst/>
                <a:highlight>
                  <a:srgbClr val="FFFFFF"/>
                </a:highlight>
                <a:latin typeface="Aptos" panose="020B0004020202020204" pitchFamily="34" charset="0"/>
              </a:rPr>
              <a:t> Select and apply an operator to the current state.</a:t>
            </a:r>
          </a:p>
          <a:p>
            <a:pPr algn="just">
              <a:buFont typeface="Arial" panose="020B0604020202020204" pitchFamily="34" charset="0"/>
              <a:buChar char="•"/>
            </a:pPr>
            <a:r>
              <a:rPr lang="en-US" sz="2000" b="1" i="0" dirty="0">
                <a:solidFill>
                  <a:srgbClr val="000000"/>
                </a:solidFill>
                <a:effectLst/>
                <a:highlight>
                  <a:srgbClr val="FFFFFF"/>
                </a:highlight>
                <a:latin typeface="Aptos" panose="020B0004020202020204" pitchFamily="34" charset="0"/>
              </a:rPr>
              <a:t>Step 4:</a:t>
            </a:r>
            <a:r>
              <a:rPr lang="en-US" sz="2000" b="0" i="0" dirty="0">
                <a:solidFill>
                  <a:srgbClr val="000000"/>
                </a:solidFill>
                <a:effectLst/>
                <a:highlight>
                  <a:srgbClr val="FFFFFF"/>
                </a:highlight>
                <a:latin typeface="Aptos" panose="020B0004020202020204" pitchFamily="34" charset="0"/>
              </a:rPr>
              <a:t> Check new state:</a:t>
            </a:r>
          </a:p>
          <a:p>
            <a:pPr marL="742950" lvl="1" indent="-285750" algn="just">
              <a:buFont typeface="Arial" panose="020B0604020202020204" pitchFamily="34" charset="0"/>
              <a:buChar char="•"/>
            </a:pPr>
            <a:r>
              <a:rPr lang="en-US" sz="2000" b="0" i="0" dirty="0">
                <a:solidFill>
                  <a:srgbClr val="000000"/>
                </a:solidFill>
                <a:effectLst/>
                <a:highlight>
                  <a:srgbClr val="FFFFFF"/>
                </a:highlight>
                <a:latin typeface="Aptos" panose="020B0004020202020204" pitchFamily="34" charset="0"/>
              </a:rPr>
              <a:t>If it is goal state, then return success and quit.</a:t>
            </a:r>
          </a:p>
          <a:p>
            <a:pPr marL="742950" lvl="1" indent="-285750" algn="just">
              <a:buFont typeface="Arial" panose="020B0604020202020204" pitchFamily="34" charset="0"/>
              <a:buChar char="•"/>
            </a:pPr>
            <a:r>
              <a:rPr lang="en-US" sz="2000" b="0" i="0" dirty="0">
                <a:solidFill>
                  <a:srgbClr val="000000"/>
                </a:solidFill>
                <a:effectLst/>
                <a:highlight>
                  <a:srgbClr val="FFFFFF"/>
                </a:highlight>
                <a:latin typeface="Aptos" panose="020B0004020202020204" pitchFamily="34" charset="0"/>
              </a:rPr>
              <a:t>Else if it is better than the current state then assign new state as a current state.</a:t>
            </a:r>
          </a:p>
          <a:p>
            <a:pPr marL="742950" lvl="1" indent="-285750" algn="just">
              <a:buFont typeface="Arial" panose="020B0604020202020204" pitchFamily="34" charset="0"/>
              <a:buChar char="•"/>
            </a:pPr>
            <a:r>
              <a:rPr lang="en-US" sz="2000" b="0" i="0" dirty="0">
                <a:solidFill>
                  <a:srgbClr val="000000"/>
                </a:solidFill>
                <a:effectLst/>
                <a:highlight>
                  <a:srgbClr val="FFFFFF"/>
                </a:highlight>
                <a:latin typeface="Aptos" panose="020B0004020202020204" pitchFamily="34" charset="0"/>
              </a:rPr>
              <a:t>Else if not better than the current state, then return to step2.</a:t>
            </a:r>
          </a:p>
          <a:p>
            <a:pPr algn="just">
              <a:buFont typeface="Arial" panose="020B0604020202020204" pitchFamily="34" charset="0"/>
              <a:buChar char="•"/>
            </a:pPr>
            <a:r>
              <a:rPr lang="en-US" sz="2000" b="1" i="0" dirty="0">
                <a:solidFill>
                  <a:srgbClr val="000000"/>
                </a:solidFill>
                <a:effectLst/>
                <a:highlight>
                  <a:srgbClr val="FFFFFF"/>
                </a:highlight>
                <a:latin typeface="Aptos" panose="020B0004020202020204" pitchFamily="34" charset="0"/>
              </a:rPr>
              <a:t>Step 5:</a:t>
            </a:r>
            <a:r>
              <a:rPr lang="en-US" sz="2000" b="0" i="0" dirty="0">
                <a:solidFill>
                  <a:srgbClr val="000000"/>
                </a:solidFill>
                <a:effectLst/>
                <a:highlight>
                  <a:srgbClr val="FFFFFF"/>
                </a:highlight>
                <a:latin typeface="Aptos" panose="020B0004020202020204" pitchFamily="34" charset="0"/>
              </a:rPr>
              <a:t> Exit.</a:t>
            </a:r>
          </a:p>
        </p:txBody>
      </p:sp>
    </p:spTree>
    <p:extLst>
      <p:ext uri="{BB962C8B-B14F-4D97-AF65-F5344CB8AC3E}">
        <p14:creationId xmlns:p14="http://schemas.microsoft.com/office/powerpoint/2010/main" val="40326097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E8AD41-84B1-2ADF-471D-0B0850D8501C}"/>
              </a:ext>
            </a:extLst>
          </p:cNvPr>
          <p:cNvSpPr txBox="1"/>
          <p:nvPr/>
        </p:nvSpPr>
        <p:spPr>
          <a:xfrm>
            <a:off x="81699" y="0"/>
            <a:ext cx="6014301" cy="5601533"/>
          </a:xfrm>
          <a:prstGeom prst="rect">
            <a:avLst/>
          </a:prstGeom>
          <a:solidFill>
            <a:schemeClr val="bg1"/>
          </a:solidFill>
          <a:ln>
            <a:solidFill>
              <a:schemeClr val="tx1">
                <a:lumMod val="95000"/>
                <a:lumOff val="5000"/>
              </a:schemeClr>
            </a:solidFill>
          </a:ln>
        </p:spPr>
        <p:txBody>
          <a:bodyPr wrap="square">
            <a:spAutoFit/>
          </a:bodyPr>
          <a:lstStyle/>
          <a:p>
            <a:pPr algn="just"/>
            <a:r>
              <a:rPr lang="en-US" sz="1600" b="0" i="0" dirty="0">
                <a:solidFill>
                  <a:srgbClr val="610B4B"/>
                </a:solidFill>
                <a:effectLst/>
                <a:highlight>
                  <a:srgbClr val="FFFFFF"/>
                </a:highlight>
                <a:latin typeface="Aptos" panose="020B0004020202020204" pitchFamily="34" charset="0"/>
              </a:rPr>
              <a:t>2. </a:t>
            </a:r>
            <a:r>
              <a:rPr lang="en-US" sz="2400" b="1" i="0" dirty="0">
                <a:solidFill>
                  <a:srgbClr val="610B4B"/>
                </a:solidFill>
                <a:effectLst/>
                <a:highlight>
                  <a:srgbClr val="FFFFFF"/>
                </a:highlight>
                <a:latin typeface="Aptos" panose="020B0004020202020204" pitchFamily="34" charset="0"/>
              </a:rPr>
              <a:t>Steepest-Ascent hill climbing:</a:t>
            </a:r>
          </a:p>
          <a:p>
            <a:pPr algn="just"/>
            <a:r>
              <a:rPr lang="en-US" sz="1600" b="0" i="0" dirty="0">
                <a:solidFill>
                  <a:srgbClr val="333333"/>
                </a:solidFill>
                <a:effectLst/>
                <a:highlight>
                  <a:srgbClr val="FFFFFF"/>
                </a:highlight>
                <a:latin typeface="Aptos" panose="020B0004020202020204" pitchFamily="34" charset="0"/>
              </a:rPr>
              <a:t>The steepest-Ascent algorithm is a variation of simple hill climbing algorithm. This algorithm examines all the neighboring nodes of the current state and selects one neighbor node which is closest to the goal state. This algorithm consumes more time as it searches for multiple neighbors</a:t>
            </a:r>
          </a:p>
          <a:p>
            <a:pPr algn="just"/>
            <a:r>
              <a:rPr lang="en-US" sz="1600" b="0" i="0" dirty="0">
                <a:solidFill>
                  <a:srgbClr val="610B4B"/>
                </a:solidFill>
                <a:effectLst/>
                <a:highlight>
                  <a:srgbClr val="FFFFFF"/>
                </a:highlight>
                <a:latin typeface="Aptos" panose="020B0004020202020204" pitchFamily="34" charset="0"/>
              </a:rPr>
              <a:t>Algorithm for Steepest-Ascent hill climbing:</a:t>
            </a:r>
          </a:p>
          <a:p>
            <a:pPr algn="just">
              <a:buFont typeface="Arial" panose="020B0604020202020204" pitchFamily="34" charset="0"/>
              <a:buChar char="•"/>
            </a:pPr>
            <a:r>
              <a:rPr lang="en-US" sz="1600" b="1" i="0" dirty="0">
                <a:solidFill>
                  <a:srgbClr val="000000"/>
                </a:solidFill>
                <a:effectLst/>
                <a:highlight>
                  <a:srgbClr val="FFFFFF"/>
                </a:highlight>
                <a:latin typeface="Aptos" panose="020B0004020202020204" pitchFamily="34" charset="0"/>
              </a:rPr>
              <a:t>Step 1:</a:t>
            </a:r>
            <a:r>
              <a:rPr lang="en-US" sz="1600" b="0" i="0" dirty="0">
                <a:solidFill>
                  <a:srgbClr val="000000"/>
                </a:solidFill>
                <a:effectLst/>
                <a:highlight>
                  <a:srgbClr val="FFFFFF"/>
                </a:highlight>
                <a:latin typeface="Aptos" panose="020B0004020202020204" pitchFamily="34" charset="0"/>
              </a:rPr>
              <a:t> Evaluate the initial state, if it is goal state then return success and stop, else make current state as initial state.</a:t>
            </a:r>
          </a:p>
          <a:p>
            <a:pPr algn="just">
              <a:buFont typeface="Arial" panose="020B0604020202020204" pitchFamily="34" charset="0"/>
              <a:buChar char="•"/>
            </a:pPr>
            <a:r>
              <a:rPr lang="en-US" sz="1600" b="1" i="0" dirty="0">
                <a:solidFill>
                  <a:srgbClr val="000000"/>
                </a:solidFill>
                <a:effectLst/>
                <a:highlight>
                  <a:srgbClr val="FFFFFF"/>
                </a:highlight>
                <a:latin typeface="Aptos" panose="020B0004020202020204" pitchFamily="34" charset="0"/>
              </a:rPr>
              <a:t>Step 2:</a:t>
            </a:r>
            <a:r>
              <a:rPr lang="en-US" sz="1600" b="0" i="0" dirty="0">
                <a:solidFill>
                  <a:srgbClr val="000000"/>
                </a:solidFill>
                <a:effectLst/>
                <a:highlight>
                  <a:srgbClr val="FFFFFF"/>
                </a:highlight>
                <a:latin typeface="Aptos" panose="020B0004020202020204" pitchFamily="34" charset="0"/>
              </a:rPr>
              <a:t> Loop until a solution is found or the current state does not change.</a:t>
            </a:r>
          </a:p>
          <a:p>
            <a:pPr marL="742950" lvl="1" indent="-285750" algn="just">
              <a:buFont typeface="Arial" panose="020B0604020202020204" pitchFamily="34" charset="0"/>
              <a:buChar char="•"/>
            </a:pPr>
            <a:r>
              <a:rPr lang="en-US" sz="1600" b="0" i="0" dirty="0">
                <a:solidFill>
                  <a:srgbClr val="000000"/>
                </a:solidFill>
                <a:effectLst/>
                <a:highlight>
                  <a:srgbClr val="FFFFFF"/>
                </a:highlight>
                <a:latin typeface="Aptos" panose="020B0004020202020204" pitchFamily="34" charset="0"/>
              </a:rPr>
              <a:t>Let SUCC be a state such that any successor of the current state will be better than it.</a:t>
            </a:r>
          </a:p>
          <a:p>
            <a:pPr marL="742950" lvl="1" indent="-285750" algn="just">
              <a:buFont typeface="Arial" panose="020B0604020202020204" pitchFamily="34" charset="0"/>
              <a:buChar char="•"/>
            </a:pPr>
            <a:r>
              <a:rPr lang="en-US" sz="1600" b="0" i="0" dirty="0">
                <a:solidFill>
                  <a:srgbClr val="000000"/>
                </a:solidFill>
                <a:effectLst/>
                <a:highlight>
                  <a:srgbClr val="FFFFFF"/>
                </a:highlight>
                <a:latin typeface="Aptos" panose="020B0004020202020204" pitchFamily="34" charset="0"/>
              </a:rPr>
              <a:t>For each operator that applies to the current state:</a:t>
            </a:r>
          </a:p>
          <a:p>
            <a:pPr marL="1143000" lvl="2" indent="-228600" algn="just">
              <a:buFont typeface="Arial" panose="020B0604020202020204" pitchFamily="34" charset="0"/>
              <a:buChar char="•"/>
            </a:pPr>
            <a:r>
              <a:rPr lang="en-US" sz="1600" b="0" i="0" dirty="0">
                <a:solidFill>
                  <a:srgbClr val="000000"/>
                </a:solidFill>
                <a:effectLst/>
                <a:highlight>
                  <a:srgbClr val="FFFFFF"/>
                </a:highlight>
                <a:latin typeface="Aptos" panose="020B0004020202020204" pitchFamily="34" charset="0"/>
              </a:rPr>
              <a:t>Apply the new operator and generate a new state.</a:t>
            </a:r>
          </a:p>
          <a:p>
            <a:pPr marL="1143000" lvl="2" indent="-228600" algn="just">
              <a:buFont typeface="Arial" panose="020B0604020202020204" pitchFamily="34" charset="0"/>
              <a:buChar char="•"/>
            </a:pPr>
            <a:r>
              <a:rPr lang="en-US" sz="1600" b="0" i="0" dirty="0">
                <a:solidFill>
                  <a:srgbClr val="000000"/>
                </a:solidFill>
                <a:effectLst/>
                <a:highlight>
                  <a:srgbClr val="FFFFFF"/>
                </a:highlight>
                <a:latin typeface="Aptos" panose="020B0004020202020204" pitchFamily="34" charset="0"/>
              </a:rPr>
              <a:t>Evaluate the new state.</a:t>
            </a:r>
          </a:p>
          <a:p>
            <a:pPr marL="1143000" lvl="2" indent="-228600" algn="just">
              <a:buFont typeface="Arial" panose="020B0604020202020204" pitchFamily="34" charset="0"/>
              <a:buChar char="•"/>
            </a:pPr>
            <a:r>
              <a:rPr lang="en-US" sz="1600" b="0" i="0" dirty="0">
                <a:solidFill>
                  <a:srgbClr val="000000"/>
                </a:solidFill>
                <a:effectLst/>
                <a:highlight>
                  <a:srgbClr val="FFFFFF"/>
                </a:highlight>
                <a:latin typeface="Aptos" panose="020B0004020202020204" pitchFamily="34" charset="0"/>
              </a:rPr>
              <a:t>If it is goal state, then return it and quit, else compare it to the SUCC.</a:t>
            </a:r>
          </a:p>
          <a:p>
            <a:pPr marL="1143000" lvl="2" indent="-228600" algn="just">
              <a:buFont typeface="Arial" panose="020B0604020202020204" pitchFamily="34" charset="0"/>
              <a:buChar char="•"/>
            </a:pPr>
            <a:r>
              <a:rPr lang="en-US" sz="1600" b="0" i="0" dirty="0">
                <a:solidFill>
                  <a:srgbClr val="000000"/>
                </a:solidFill>
                <a:effectLst/>
                <a:highlight>
                  <a:srgbClr val="FFFFFF"/>
                </a:highlight>
                <a:latin typeface="Aptos" panose="020B0004020202020204" pitchFamily="34" charset="0"/>
              </a:rPr>
              <a:t>If it is better than SUCC, then set new state as SUCC.</a:t>
            </a:r>
          </a:p>
          <a:p>
            <a:pPr marL="1143000" lvl="2" indent="-228600" algn="just">
              <a:buFont typeface="Arial" panose="020B0604020202020204" pitchFamily="34" charset="0"/>
              <a:buChar char="•"/>
            </a:pPr>
            <a:r>
              <a:rPr lang="en-US" sz="1600" b="0" i="0" dirty="0">
                <a:solidFill>
                  <a:srgbClr val="000000"/>
                </a:solidFill>
                <a:effectLst/>
                <a:highlight>
                  <a:srgbClr val="FFFFFF"/>
                </a:highlight>
                <a:latin typeface="Aptos" panose="020B0004020202020204" pitchFamily="34" charset="0"/>
              </a:rPr>
              <a:t>If the SUCC is better than the current state, then set current state to SUCC.</a:t>
            </a:r>
          </a:p>
          <a:p>
            <a:pPr algn="just">
              <a:buFont typeface="Arial" panose="020B0604020202020204" pitchFamily="34" charset="0"/>
              <a:buChar char="•"/>
            </a:pPr>
            <a:r>
              <a:rPr lang="en-US" sz="1600" b="1" i="0" dirty="0">
                <a:solidFill>
                  <a:srgbClr val="000000"/>
                </a:solidFill>
                <a:effectLst/>
                <a:highlight>
                  <a:srgbClr val="FFFFFF"/>
                </a:highlight>
                <a:latin typeface="Aptos" panose="020B0004020202020204" pitchFamily="34" charset="0"/>
              </a:rPr>
              <a:t>Step 5:</a:t>
            </a:r>
            <a:r>
              <a:rPr lang="en-US" sz="1600" b="0" i="0" dirty="0">
                <a:solidFill>
                  <a:srgbClr val="000000"/>
                </a:solidFill>
                <a:effectLst/>
                <a:highlight>
                  <a:srgbClr val="FFFFFF"/>
                </a:highlight>
                <a:latin typeface="Aptos" panose="020B0004020202020204" pitchFamily="34" charset="0"/>
              </a:rPr>
              <a:t> Exit.</a:t>
            </a:r>
          </a:p>
        </p:txBody>
      </p:sp>
      <p:pic>
        <p:nvPicPr>
          <p:cNvPr id="6" name="Picture 5">
            <a:extLst>
              <a:ext uri="{FF2B5EF4-FFF2-40B4-BE49-F238E27FC236}">
                <a16:creationId xmlns:a16="http://schemas.microsoft.com/office/drawing/2014/main" id="{FF4F52E8-3CB8-BD6B-E03E-25B6A8C0A6B6}"/>
              </a:ext>
            </a:extLst>
          </p:cNvPr>
          <p:cNvPicPr>
            <a:picLocks noChangeAspect="1"/>
          </p:cNvPicPr>
          <p:nvPr/>
        </p:nvPicPr>
        <p:blipFill>
          <a:blip r:embed="rId2"/>
          <a:stretch>
            <a:fillRect/>
          </a:stretch>
        </p:blipFill>
        <p:spPr>
          <a:xfrm>
            <a:off x="6202161" y="115827"/>
            <a:ext cx="5989839" cy="3741744"/>
          </a:xfrm>
          <a:prstGeom prst="rect">
            <a:avLst/>
          </a:prstGeom>
        </p:spPr>
      </p:pic>
    </p:spTree>
    <p:extLst>
      <p:ext uri="{BB962C8B-B14F-4D97-AF65-F5344CB8AC3E}">
        <p14:creationId xmlns:p14="http://schemas.microsoft.com/office/powerpoint/2010/main" val="33105522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104CED-BA9D-420F-071F-73E933FED08A}"/>
              </a:ext>
            </a:extLst>
          </p:cNvPr>
          <p:cNvSpPr txBox="1"/>
          <p:nvPr/>
        </p:nvSpPr>
        <p:spPr>
          <a:xfrm>
            <a:off x="161826" y="114240"/>
            <a:ext cx="11868347" cy="923330"/>
          </a:xfrm>
          <a:prstGeom prst="rect">
            <a:avLst/>
          </a:prstGeom>
          <a:solidFill>
            <a:schemeClr val="bg1"/>
          </a:solidFill>
        </p:spPr>
        <p:txBody>
          <a:bodyPr wrap="square">
            <a:spAutoFit/>
          </a:bodyPr>
          <a:lstStyle/>
          <a:p>
            <a:pPr algn="just"/>
            <a:r>
              <a:rPr lang="en-US" b="0" i="0" dirty="0">
                <a:solidFill>
                  <a:srgbClr val="610B4B"/>
                </a:solidFill>
                <a:effectLst/>
                <a:highlight>
                  <a:srgbClr val="FFFFFF"/>
                </a:highlight>
                <a:latin typeface="Aptos" panose="020B0004020202020204" pitchFamily="34" charset="0"/>
              </a:rPr>
              <a:t>3. Stochastic hill climbing:</a:t>
            </a:r>
          </a:p>
          <a:p>
            <a:pPr algn="just"/>
            <a:r>
              <a:rPr lang="en-US" b="0" i="0" dirty="0">
                <a:solidFill>
                  <a:srgbClr val="333333"/>
                </a:solidFill>
                <a:effectLst/>
                <a:highlight>
                  <a:srgbClr val="FFFFFF"/>
                </a:highlight>
                <a:latin typeface="Aptos" panose="020B0004020202020204" pitchFamily="34" charset="0"/>
              </a:rPr>
              <a:t>Stochastic hill climbing does not examine for all its neighbor before moving. Rather, this search algorithm selects one neighbor node at random and decides whether to choose it as a current state or examine another state.</a:t>
            </a:r>
          </a:p>
        </p:txBody>
      </p:sp>
      <p:sp>
        <p:nvSpPr>
          <p:cNvPr id="7" name="TextBox 6">
            <a:extLst>
              <a:ext uri="{FF2B5EF4-FFF2-40B4-BE49-F238E27FC236}">
                <a16:creationId xmlns:a16="http://schemas.microsoft.com/office/drawing/2014/main" id="{4B033461-81AA-6A93-76FD-E0255735CF28}"/>
              </a:ext>
            </a:extLst>
          </p:cNvPr>
          <p:cNvSpPr txBox="1"/>
          <p:nvPr/>
        </p:nvSpPr>
        <p:spPr>
          <a:xfrm>
            <a:off x="207388" y="1105559"/>
            <a:ext cx="8173040" cy="2031325"/>
          </a:xfrm>
          <a:prstGeom prst="rect">
            <a:avLst/>
          </a:prstGeom>
          <a:solidFill>
            <a:schemeClr val="accent2">
              <a:lumMod val="20000"/>
              <a:lumOff val="80000"/>
            </a:schemeClr>
          </a:solidFill>
        </p:spPr>
        <p:txBody>
          <a:bodyPr wrap="square">
            <a:spAutoFit/>
          </a:bodyPr>
          <a:lstStyle/>
          <a:p>
            <a:pPr algn="just"/>
            <a:r>
              <a:rPr lang="en-US" b="1" i="0" u="sng" dirty="0">
                <a:solidFill>
                  <a:srgbClr val="610B38"/>
                </a:solidFill>
                <a:effectLst/>
                <a:latin typeface="Aptos" panose="020B0004020202020204" pitchFamily="34" charset="0"/>
              </a:rPr>
              <a:t>Problems in Hill Climbing Algorithm:</a:t>
            </a:r>
          </a:p>
          <a:p>
            <a:pPr algn="just"/>
            <a:r>
              <a:rPr lang="en-US" b="1" i="0" dirty="0">
                <a:solidFill>
                  <a:srgbClr val="333333"/>
                </a:solidFill>
                <a:effectLst/>
                <a:latin typeface="Aptos" panose="020B0004020202020204" pitchFamily="34" charset="0"/>
              </a:rPr>
              <a:t>1. Local Maximum:</a:t>
            </a:r>
            <a:r>
              <a:rPr lang="en-US" b="0" i="0" dirty="0">
                <a:solidFill>
                  <a:srgbClr val="333333"/>
                </a:solidFill>
                <a:effectLst/>
                <a:latin typeface="Aptos" panose="020B0004020202020204" pitchFamily="34" charset="0"/>
              </a:rPr>
              <a:t> A local maximum is a peak state in the landscape which is better than each of its neighboring states, but there is another state also present which is higher than the local maximum.</a:t>
            </a:r>
          </a:p>
          <a:p>
            <a:pPr algn="just"/>
            <a:r>
              <a:rPr lang="en-US" b="1" i="0" dirty="0">
                <a:solidFill>
                  <a:srgbClr val="333333"/>
                </a:solidFill>
                <a:effectLst/>
                <a:latin typeface="Aptos" panose="020B0004020202020204" pitchFamily="34" charset="0"/>
              </a:rPr>
              <a:t>Solution:</a:t>
            </a:r>
            <a:r>
              <a:rPr lang="en-US" b="0" i="0" dirty="0">
                <a:solidFill>
                  <a:srgbClr val="333333"/>
                </a:solidFill>
                <a:effectLst/>
                <a:latin typeface="Aptos" panose="020B0004020202020204" pitchFamily="34" charset="0"/>
              </a:rPr>
              <a:t> Backtracking technique can be a solution of the local maximum in state space landscape. Create a list of the promising path so that the algorithm can backtrack the search space and explore other paths as well.</a:t>
            </a:r>
          </a:p>
        </p:txBody>
      </p:sp>
      <p:pic>
        <p:nvPicPr>
          <p:cNvPr id="16386" name="Picture 2" descr="Hill Climbing Algorithm in AI">
            <a:extLst>
              <a:ext uri="{FF2B5EF4-FFF2-40B4-BE49-F238E27FC236}">
                <a16:creationId xmlns:a16="http://schemas.microsoft.com/office/drawing/2014/main" id="{08E1A903-7E6A-BB35-B9B3-C1268A5196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999" r="7960"/>
          <a:stretch/>
        </p:blipFill>
        <p:spPr bwMode="auto">
          <a:xfrm>
            <a:off x="8557261" y="1114655"/>
            <a:ext cx="3680302" cy="180802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789BDB6-1A02-633E-1E1D-1B7733438200}"/>
              </a:ext>
            </a:extLst>
          </p:cNvPr>
          <p:cNvSpPr txBox="1"/>
          <p:nvPr/>
        </p:nvSpPr>
        <p:spPr>
          <a:xfrm>
            <a:off x="207388" y="3186132"/>
            <a:ext cx="7909090" cy="2308324"/>
          </a:xfrm>
          <a:prstGeom prst="rect">
            <a:avLst/>
          </a:prstGeom>
          <a:solidFill>
            <a:schemeClr val="accent4">
              <a:lumMod val="20000"/>
              <a:lumOff val="80000"/>
            </a:schemeClr>
          </a:solidFill>
        </p:spPr>
        <p:txBody>
          <a:bodyPr wrap="square">
            <a:spAutoFit/>
          </a:bodyPr>
          <a:lstStyle/>
          <a:p>
            <a:pPr algn="just"/>
            <a:r>
              <a:rPr lang="en-US" b="1" i="0" dirty="0">
                <a:solidFill>
                  <a:srgbClr val="333333"/>
                </a:solidFill>
                <a:effectLst/>
                <a:latin typeface="Aptos" panose="020B0004020202020204" pitchFamily="34" charset="0"/>
              </a:rPr>
              <a:t>2. Plateau:</a:t>
            </a:r>
            <a:r>
              <a:rPr lang="en-US" b="0" i="0" dirty="0">
                <a:solidFill>
                  <a:srgbClr val="333333"/>
                </a:solidFill>
                <a:effectLst/>
                <a:latin typeface="Aptos" panose="020B0004020202020204" pitchFamily="34" charset="0"/>
              </a:rPr>
              <a:t> A plateau is the flat area of the search space in which all the neighbor states of the current state contains the same value, because of this algorithm does not find any best direction to move. A hill-climbing search might be lost in the plateau area.</a:t>
            </a:r>
          </a:p>
          <a:p>
            <a:pPr algn="just"/>
            <a:r>
              <a:rPr lang="en-US" b="1" i="0" dirty="0">
                <a:solidFill>
                  <a:srgbClr val="333333"/>
                </a:solidFill>
                <a:effectLst/>
                <a:latin typeface="Aptos" panose="020B0004020202020204" pitchFamily="34" charset="0"/>
              </a:rPr>
              <a:t>Solution:</a:t>
            </a:r>
            <a:r>
              <a:rPr lang="en-US" b="0" i="0" dirty="0">
                <a:solidFill>
                  <a:srgbClr val="333333"/>
                </a:solidFill>
                <a:effectLst/>
                <a:latin typeface="Aptos" panose="020B0004020202020204" pitchFamily="34" charset="0"/>
              </a:rPr>
              <a:t> The solution for the plateau is to take big steps or very little steps while searching, to solve the problem. Randomly select a state which is far away from the current state so it is possible that the algorithm could find non-plateau region.</a:t>
            </a:r>
          </a:p>
        </p:txBody>
      </p:sp>
      <p:pic>
        <p:nvPicPr>
          <p:cNvPr id="16388" name="Picture 4" descr="Hill Climbing Algorithm in AI">
            <a:extLst>
              <a:ext uri="{FF2B5EF4-FFF2-40B4-BE49-F238E27FC236}">
                <a16:creationId xmlns:a16="http://schemas.microsoft.com/office/drawing/2014/main" id="{B3587BAC-3BFC-2435-BBD8-53E163AD7F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6" r="8629"/>
          <a:stretch/>
        </p:blipFill>
        <p:spPr bwMode="auto">
          <a:xfrm>
            <a:off x="8220172" y="3184319"/>
            <a:ext cx="3971827" cy="1997561"/>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8E1E9C1-D9EF-1096-C467-E41CD21F1190}"/>
              </a:ext>
            </a:extLst>
          </p:cNvPr>
          <p:cNvSpPr txBox="1"/>
          <p:nvPr/>
        </p:nvSpPr>
        <p:spPr>
          <a:xfrm>
            <a:off x="207388" y="5607119"/>
            <a:ext cx="9294830" cy="1138773"/>
          </a:xfrm>
          <a:prstGeom prst="rect">
            <a:avLst/>
          </a:prstGeom>
          <a:solidFill>
            <a:schemeClr val="accent3">
              <a:lumMod val="20000"/>
              <a:lumOff val="80000"/>
            </a:schemeClr>
          </a:solidFill>
        </p:spPr>
        <p:txBody>
          <a:bodyPr wrap="square">
            <a:spAutoFit/>
          </a:bodyPr>
          <a:lstStyle/>
          <a:p>
            <a:pPr algn="just"/>
            <a:r>
              <a:rPr lang="en-US" sz="1700" b="1" i="0" dirty="0">
                <a:solidFill>
                  <a:srgbClr val="333333"/>
                </a:solidFill>
                <a:effectLst/>
                <a:latin typeface="Aptos" panose="020B0004020202020204" pitchFamily="34" charset="0"/>
              </a:rPr>
              <a:t>3. Ridges:</a:t>
            </a:r>
            <a:r>
              <a:rPr lang="en-US" sz="1700" b="0" i="0" dirty="0">
                <a:solidFill>
                  <a:srgbClr val="333333"/>
                </a:solidFill>
                <a:effectLst/>
                <a:latin typeface="Aptos" panose="020B0004020202020204" pitchFamily="34" charset="0"/>
              </a:rPr>
              <a:t> A ridge is a special form of the local maximum. It has an area which is higher than its surrounding areas, but itself has a slope, and cannot be reached in a single move.</a:t>
            </a:r>
          </a:p>
          <a:p>
            <a:pPr algn="just"/>
            <a:r>
              <a:rPr lang="en-US" sz="1700" b="1" i="0" dirty="0">
                <a:solidFill>
                  <a:srgbClr val="333333"/>
                </a:solidFill>
                <a:effectLst/>
                <a:latin typeface="Aptos" panose="020B0004020202020204" pitchFamily="34" charset="0"/>
              </a:rPr>
              <a:t>Solution:</a:t>
            </a:r>
            <a:r>
              <a:rPr lang="en-US" sz="1700" b="0" i="0" dirty="0">
                <a:solidFill>
                  <a:srgbClr val="333333"/>
                </a:solidFill>
                <a:effectLst/>
                <a:latin typeface="Aptos" panose="020B0004020202020204" pitchFamily="34" charset="0"/>
              </a:rPr>
              <a:t> With the use of bidirectional search, or by moving in different directions, we can improve this problem.</a:t>
            </a:r>
          </a:p>
        </p:txBody>
      </p:sp>
      <p:pic>
        <p:nvPicPr>
          <p:cNvPr id="17412" name="Picture 4" descr="Hill Climbing Algorithm in AI">
            <a:extLst>
              <a:ext uri="{FF2B5EF4-FFF2-40B4-BE49-F238E27FC236}">
                <a16:creationId xmlns:a16="http://schemas.microsoft.com/office/drawing/2014/main" id="{EA9FEB61-AD63-BCA0-1C98-D4DD989D02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23" t="5384" r="4280"/>
          <a:stretch/>
        </p:blipFill>
        <p:spPr bwMode="auto">
          <a:xfrm>
            <a:off x="9502218" y="5229315"/>
            <a:ext cx="2689781" cy="1615896"/>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270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530E766-0D46-9A27-4918-7EB3F16848D0}"/>
              </a:ext>
            </a:extLst>
          </p:cNvPr>
          <p:cNvSpPr txBox="1"/>
          <p:nvPr/>
        </p:nvSpPr>
        <p:spPr>
          <a:xfrm>
            <a:off x="160254" y="120142"/>
            <a:ext cx="12031746" cy="2616101"/>
          </a:xfrm>
          <a:prstGeom prst="rect">
            <a:avLst/>
          </a:prstGeom>
          <a:solidFill>
            <a:schemeClr val="bg1"/>
          </a:solidFill>
        </p:spPr>
        <p:txBody>
          <a:bodyPr wrap="square">
            <a:spAutoFit/>
          </a:bodyPr>
          <a:lstStyle/>
          <a:p>
            <a:pPr algn="just"/>
            <a:r>
              <a:rPr lang="en-US" sz="2000" b="1" i="0" dirty="0">
                <a:solidFill>
                  <a:srgbClr val="610B4B"/>
                </a:solidFill>
                <a:effectLst/>
                <a:highlight>
                  <a:srgbClr val="FFFFFF"/>
                </a:highlight>
                <a:latin typeface="Aptos" panose="020B0004020202020204" pitchFamily="34" charset="0"/>
              </a:rPr>
              <a:t>Simulated Annealing:</a:t>
            </a:r>
          </a:p>
          <a:p>
            <a:pPr algn="just"/>
            <a:r>
              <a:rPr lang="en-US" b="0" i="1" dirty="0">
                <a:solidFill>
                  <a:srgbClr val="333333"/>
                </a:solidFill>
                <a:effectLst/>
                <a:highlight>
                  <a:srgbClr val="FFFFFF"/>
                </a:highlight>
                <a:latin typeface="Aptos" panose="020B0004020202020204" pitchFamily="34" charset="0"/>
              </a:rPr>
              <a:t>A hill-climbing algorithm which never makes a move towards a lower value guaranteed to be incomplete because it can get stuck on a local maximum. And if algorithm applies a random walk, by moving a successor, then it may complete but not efficient. </a:t>
            </a:r>
            <a:r>
              <a:rPr lang="en-US" b="1" i="1" dirty="0">
                <a:solidFill>
                  <a:srgbClr val="333333"/>
                </a:solidFill>
                <a:effectLst/>
                <a:highlight>
                  <a:srgbClr val="FFFFFF"/>
                </a:highlight>
                <a:latin typeface="Aptos" panose="020B0004020202020204" pitchFamily="34" charset="0"/>
              </a:rPr>
              <a:t>Simulated Annealing</a:t>
            </a:r>
            <a:r>
              <a:rPr lang="en-US" b="0" i="1" dirty="0">
                <a:solidFill>
                  <a:srgbClr val="333333"/>
                </a:solidFill>
                <a:effectLst/>
                <a:highlight>
                  <a:srgbClr val="FFFFFF"/>
                </a:highlight>
                <a:latin typeface="Aptos" panose="020B0004020202020204" pitchFamily="34" charset="0"/>
              </a:rPr>
              <a:t> is an algorithm which yields both efficiency and completeness.</a:t>
            </a:r>
          </a:p>
          <a:p>
            <a:pPr algn="just"/>
            <a:r>
              <a:rPr lang="en-US" b="0" i="0" dirty="0">
                <a:solidFill>
                  <a:srgbClr val="333333"/>
                </a:solidFill>
                <a:effectLst/>
                <a:highlight>
                  <a:srgbClr val="FFFFFF"/>
                </a:highlight>
                <a:latin typeface="Aptos" panose="020B0004020202020204" pitchFamily="34" charset="0"/>
              </a:rPr>
              <a:t>In mechanical term </a:t>
            </a:r>
            <a:r>
              <a:rPr lang="en-US" b="1" i="0" dirty="0">
                <a:solidFill>
                  <a:srgbClr val="333333"/>
                </a:solidFill>
                <a:effectLst/>
                <a:highlight>
                  <a:srgbClr val="FFFFFF"/>
                </a:highlight>
                <a:latin typeface="Aptos" panose="020B0004020202020204" pitchFamily="34" charset="0"/>
              </a:rPr>
              <a:t>Annealing</a:t>
            </a:r>
            <a:r>
              <a:rPr lang="en-US" b="0" i="0" dirty="0">
                <a:solidFill>
                  <a:srgbClr val="333333"/>
                </a:solidFill>
                <a:effectLst/>
                <a:highlight>
                  <a:srgbClr val="FFFFFF"/>
                </a:highlight>
                <a:latin typeface="Aptos" panose="020B0004020202020204" pitchFamily="34" charset="0"/>
              </a:rPr>
              <a:t> is a process of hardening a metal or glass to a high temperature then cooling gradually, so this allows the metal to reach a low-energy crystalline state. The same process is used in simulated annealing in which the algorithm picks a random move, instead of picking the best move. If the random move improves the state, then it follows the same path. Otherwise, the algorithm follows the path which has a probability of less than 1 or it moves downhill and chooses another path.</a:t>
            </a:r>
          </a:p>
        </p:txBody>
      </p:sp>
      <p:pic>
        <p:nvPicPr>
          <p:cNvPr id="1026" name="Picture 2" descr="Simulated Annealing. The well-known optimisation technique. | by Sanket  Kotkar | Analytics Vidhya | Medium">
            <a:extLst>
              <a:ext uri="{FF2B5EF4-FFF2-40B4-BE49-F238E27FC236}">
                <a16:creationId xmlns:a16="http://schemas.microsoft.com/office/drawing/2014/main" id="{886A4B20-75CC-7384-CA68-F3910492C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2503" y="2736243"/>
            <a:ext cx="5062194" cy="4037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9066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17345-306D-5EAF-4047-7A416930EE66}"/>
              </a:ext>
            </a:extLst>
          </p:cNvPr>
          <p:cNvSpPr>
            <a:spLocks noGrp="1"/>
          </p:cNvSpPr>
          <p:nvPr>
            <p:ph type="title"/>
          </p:nvPr>
        </p:nvSpPr>
        <p:spPr>
          <a:xfrm>
            <a:off x="0" y="70701"/>
            <a:ext cx="12192000" cy="593889"/>
          </a:xfrm>
          <a:solidFill>
            <a:schemeClr val="accent2">
              <a:lumMod val="20000"/>
              <a:lumOff val="80000"/>
            </a:schemeClr>
          </a:solidFill>
        </p:spPr>
        <p:txBody>
          <a:bodyPr>
            <a:normAutofit/>
          </a:bodyPr>
          <a:lstStyle/>
          <a:p>
            <a:r>
              <a:rPr lang="en-SG" sz="3200" b="1" i="0" dirty="0">
                <a:effectLst/>
                <a:latin typeface="Berlin Sans FB Demi" panose="020E0802020502020306" pitchFamily="34" charset="0"/>
              </a:rPr>
              <a:t>  Constraint Satisfaction Problem in AI</a:t>
            </a:r>
            <a:endParaRPr lang="en-SG" sz="3200" dirty="0">
              <a:latin typeface="Berlin Sans FB Demi" panose="020E0802020502020306" pitchFamily="34" charset="0"/>
            </a:endParaRPr>
          </a:p>
        </p:txBody>
      </p:sp>
      <p:sp>
        <p:nvSpPr>
          <p:cNvPr id="3" name="Content Placeholder 2">
            <a:extLst>
              <a:ext uri="{FF2B5EF4-FFF2-40B4-BE49-F238E27FC236}">
                <a16:creationId xmlns:a16="http://schemas.microsoft.com/office/drawing/2014/main" id="{49B57179-D469-CDB0-F5FC-951514FB2CB5}"/>
              </a:ext>
            </a:extLst>
          </p:cNvPr>
          <p:cNvSpPr>
            <a:spLocks noGrp="1"/>
          </p:cNvSpPr>
          <p:nvPr>
            <p:ph idx="1"/>
          </p:nvPr>
        </p:nvSpPr>
        <p:spPr>
          <a:xfrm>
            <a:off x="150829" y="793737"/>
            <a:ext cx="11962614" cy="5993562"/>
          </a:xfrm>
          <a:solidFill>
            <a:schemeClr val="bg1"/>
          </a:solidFill>
        </p:spPr>
        <p:txBody>
          <a:bodyPr>
            <a:normAutofit/>
          </a:bodyPr>
          <a:lstStyle/>
          <a:p>
            <a:pPr marL="0" indent="0" algn="just">
              <a:buNone/>
            </a:pPr>
            <a:r>
              <a:rPr lang="en-US" b="0" i="0" dirty="0">
                <a:solidFill>
                  <a:schemeClr val="tx1">
                    <a:lumMod val="95000"/>
                    <a:lumOff val="5000"/>
                  </a:schemeClr>
                </a:solidFill>
                <a:effectLst/>
                <a:latin typeface="Aptos" panose="020B0004020202020204" pitchFamily="34" charset="0"/>
              </a:rPr>
              <a:t>The goal of AI is to create intelligent machines that can perform tasks that usually require human intelligence, such as reasoning, learning, and problem-solving. One of the key approaches in AI is the use of constraint satisfaction techniques to solve complex problems.</a:t>
            </a:r>
          </a:p>
          <a:p>
            <a:pPr marL="0" indent="0" algn="just">
              <a:buNone/>
            </a:pPr>
            <a:r>
              <a:rPr lang="en-US" b="1" i="1" dirty="0">
                <a:solidFill>
                  <a:schemeClr val="tx1">
                    <a:lumMod val="95000"/>
                    <a:lumOff val="5000"/>
                  </a:schemeClr>
                </a:solidFill>
                <a:effectLst/>
                <a:latin typeface="Aptos" panose="020B0004020202020204" pitchFamily="34" charset="0"/>
              </a:rPr>
              <a:t>CSP</a:t>
            </a:r>
            <a:r>
              <a:rPr lang="en-US" b="0" i="1" dirty="0">
                <a:solidFill>
                  <a:schemeClr val="tx1">
                    <a:lumMod val="95000"/>
                    <a:lumOff val="5000"/>
                  </a:schemeClr>
                </a:solidFill>
                <a:effectLst/>
                <a:latin typeface="Aptos" panose="020B0004020202020204" pitchFamily="34" charset="0"/>
              </a:rPr>
              <a:t> is a specific type of problem-solving approach that involves identifying constraints that must be satisfied and finding a solution that satisfies all the constraints. CSP has been used in a variety of applications, including scheduling, planning, resource allocation, and automated reasoning.</a:t>
            </a:r>
          </a:p>
          <a:p>
            <a:pPr marL="0" indent="0" algn="just" fontAlgn="base">
              <a:buNone/>
            </a:pPr>
            <a:r>
              <a:rPr lang="en-US" b="1" i="0" dirty="0">
                <a:solidFill>
                  <a:schemeClr val="tx1">
                    <a:lumMod val="95000"/>
                    <a:lumOff val="5000"/>
                  </a:schemeClr>
                </a:solidFill>
                <a:effectLst/>
                <a:latin typeface="Aptos" panose="020B0004020202020204" pitchFamily="34" charset="0"/>
              </a:rPr>
              <a:t>There are mainly three basic components in the constraint satisfaction problem:</a:t>
            </a:r>
          </a:p>
          <a:p>
            <a:pPr algn="just" fontAlgn="base"/>
            <a:r>
              <a:rPr lang="en-US" b="1" i="0" dirty="0">
                <a:solidFill>
                  <a:schemeClr val="tx1">
                    <a:lumMod val="95000"/>
                    <a:lumOff val="5000"/>
                  </a:schemeClr>
                </a:solidFill>
                <a:effectLst/>
                <a:latin typeface="Aptos" panose="020B0004020202020204" pitchFamily="34" charset="0"/>
              </a:rPr>
              <a:t>Variables:    </a:t>
            </a:r>
            <a:r>
              <a:rPr lang="en-US" b="0" i="0" dirty="0">
                <a:solidFill>
                  <a:schemeClr val="tx1">
                    <a:lumMod val="95000"/>
                    <a:lumOff val="5000"/>
                  </a:schemeClr>
                </a:solidFill>
                <a:effectLst/>
                <a:latin typeface="Aptos" panose="020B0004020202020204" pitchFamily="34" charset="0"/>
              </a:rPr>
              <a:t>The things that need to be determined are variables. Variables in a CSP are the objects that must have values assigned to them in order to satisfy a particular set of constraints. Boolean, integer, and categorical variables are just a few examples of the various types of variables, for instance, could stand in for the many puzzle cells that need to be filled with numbers in a sudoku puzzle.</a:t>
            </a:r>
          </a:p>
          <a:p>
            <a:pPr algn="just" fontAlgn="base"/>
            <a:r>
              <a:rPr lang="en-US" b="1" i="0" dirty="0">
                <a:solidFill>
                  <a:schemeClr val="tx1">
                    <a:lumMod val="95000"/>
                    <a:lumOff val="5000"/>
                  </a:schemeClr>
                </a:solidFill>
                <a:effectLst/>
                <a:latin typeface="Aptos" panose="020B0004020202020204" pitchFamily="34" charset="0"/>
              </a:rPr>
              <a:t>Domains:     </a:t>
            </a:r>
            <a:r>
              <a:rPr lang="en-US" b="0" i="0" dirty="0">
                <a:solidFill>
                  <a:schemeClr val="tx1">
                    <a:lumMod val="95000"/>
                    <a:lumOff val="5000"/>
                  </a:schemeClr>
                </a:solidFill>
                <a:effectLst/>
                <a:latin typeface="Aptos" panose="020B0004020202020204" pitchFamily="34" charset="0"/>
              </a:rPr>
              <a:t>The range of potential values that a variable can have is represented by domains. Depending on the issue, a domain may be finite or limitless. For instance, in Sudoku, the set of numbers from 1 to 9 can serve as the domain of a variable representing a problem cell.</a:t>
            </a:r>
          </a:p>
          <a:p>
            <a:pPr algn="just" fontAlgn="base"/>
            <a:r>
              <a:rPr lang="en-US" b="1" i="0" dirty="0">
                <a:solidFill>
                  <a:schemeClr val="tx1">
                    <a:lumMod val="95000"/>
                    <a:lumOff val="5000"/>
                  </a:schemeClr>
                </a:solidFill>
                <a:effectLst/>
                <a:latin typeface="Aptos" panose="020B0004020202020204" pitchFamily="34" charset="0"/>
              </a:rPr>
              <a:t>Constraints:</a:t>
            </a:r>
            <a:r>
              <a:rPr lang="en-US" b="0" i="0" dirty="0">
                <a:solidFill>
                  <a:schemeClr val="tx1">
                    <a:lumMod val="95000"/>
                    <a:lumOff val="5000"/>
                  </a:schemeClr>
                </a:solidFill>
                <a:effectLst/>
                <a:latin typeface="Aptos" panose="020B0004020202020204" pitchFamily="34" charset="0"/>
              </a:rPr>
              <a:t> The guidelines that control how variables relate to one another are known as constraints. Constraints in a CSP define the ranges of possible values for variables. Unary constraints, binary constraints, and higher-order constraints are only a few examples of the various sorts of constraints. For instance, in a sudoku problem, the restrictions might be that each row, column, and 3×3 box can only have one instance of each number from 1 to 9.</a:t>
            </a:r>
            <a:endParaRPr lang="en-SG" dirty="0">
              <a:solidFill>
                <a:schemeClr val="tx1">
                  <a:lumMod val="95000"/>
                  <a:lumOff val="5000"/>
                </a:schemeClr>
              </a:solidFill>
              <a:latin typeface="Aptos" panose="020B0004020202020204" pitchFamily="34" charset="0"/>
            </a:endParaRPr>
          </a:p>
        </p:txBody>
      </p:sp>
    </p:spTree>
    <p:extLst>
      <p:ext uri="{BB962C8B-B14F-4D97-AF65-F5344CB8AC3E}">
        <p14:creationId xmlns:p14="http://schemas.microsoft.com/office/powerpoint/2010/main" val="13720392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90C623-6474-856A-0D0B-F99D8BFDADFB}"/>
              </a:ext>
            </a:extLst>
          </p:cNvPr>
          <p:cNvSpPr txBox="1"/>
          <p:nvPr/>
        </p:nvSpPr>
        <p:spPr>
          <a:xfrm>
            <a:off x="289088" y="98191"/>
            <a:ext cx="11902912" cy="5816977"/>
          </a:xfrm>
          <a:prstGeom prst="rect">
            <a:avLst/>
          </a:prstGeom>
          <a:solidFill>
            <a:schemeClr val="bg1"/>
          </a:solidFill>
        </p:spPr>
        <p:txBody>
          <a:bodyPr wrap="square">
            <a:spAutoFit/>
          </a:bodyPr>
          <a:lstStyle/>
          <a:p>
            <a:pPr algn="just"/>
            <a:r>
              <a:rPr lang="en-US" sz="2400" b="1" i="0" dirty="0">
                <a:solidFill>
                  <a:schemeClr val="tx1">
                    <a:lumMod val="95000"/>
                    <a:lumOff val="5000"/>
                  </a:schemeClr>
                </a:solidFill>
                <a:effectLst/>
                <a:latin typeface="Aptos" panose="020B0004020202020204" pitchFamily="34" charset="0"/>
              </a:rPr>
              <a:t>Constraint Satisfaction Problem (CSP)</a:t>
            </a:r>
          </a:p>
          <a:p>
            <a:pPr algn="just"/>
            <a:endParaRPr lang="en-US" sz="2400" b="1" i="0" dirty="0">
              <a:solidFill>
                <a:schemeClr val="tx1">
                  <a:lumMod val="95000"/>
                  <a:lumOff val="5000"/>
                </a:schemeClr>
              </a:solidFill>
              <a:effectLst/>
              <a:latin typeface="Aptos" panose="020B0004020202020204" pitchFamily="34" charset="0"/>
            </a:endParaRPr>
          </a:p>
          <a:p>
            <a:pPr algn="just"/>
            <a:r>
              <a:rPr lang="en-US" b="0" i="0" dirty="0">
                <a:solidFill>
                  <a:schemeClr val="tx1">
                    <a:lumMod val="95000"/>
                    <a:lumOff val="5000"/>
                  </a:schemeClr>
                </a:solidFill>
                <a:effectLst/>
                <a:latin typeface="Aptos" panose="020B0004020202020204" pitchFamily="34" charset="0"/>
              </a:rPr>
              <a:t>A </a:t>
            </a:r>
            <a:r>
              <a:rPr lang="en-US" b="1" i="0" dirty="0">
                <a:solidFill>
                  <a:schemeClr val="tx1">
                    <a:lumMod val="95000"/>
                    <a:lumOff val="5000"/>
                  </a:schemeClr>
                </a:solidFill>
                <a:effectLst/>
                <a:latin typeface="Aptos" panose="020B0004020202020204" pitchFamily="34" charset="0"/>
              </a:rPr>
              <a:t>Constraint Satisfaction Problem</a:t>
            </a:r>
            <a:r>
              <a:rPr lang="en-US" b="0" i="0" dirty="0">
                <a:solidFill>
                  <a:schemeClr val="tx1">
                    <a:lumMod val="95000"/>
                    <a:lumOff val="5000"/>
                  </a:schemeClr>
                </a:solidFill>
                <a:effectLst/>
                <a:latin typeface="Aptos" panose="020B0004020202020204" pitchFamily="34" charset="0"/>
              </a:rPr>
              <a:t> in artificial intelligence involves a set of variables, each of which has a domain of possible values, and a set of constraints that define the allowable combinations of values for the variables. The goal is to find a value for each variable such that all the constraints are satisfied.</a:t>
            </a:r>
          </a:p>
          <a:p>
            <a:pPr algn="just"/>
            <a:r>
              <a:rPr lang="en-US" b="0" i="0" dirty="0">
                <a:solidFill>
                  <a:schemeClr val="tx1">
                    <a:lumMod val="95000"/>
                    <a:lumOff val="5000"/>
                  </a:schemeClr>
                </a:solidFill>
                <a:effectLst/>
                <a:latin typeface="Aptos" panose="020B0004020202020204" pitchFamily="34" charset="0"/>
              </a:rPr>
              <a:t>The goal of a CSP is to find an assignment of values to the variables that satisfies all the constraints. This assignment is called a solution to the CSP.</a:t>
            </a:r>
          </a:p>
          <a:p>
            <a:pPr algn="just"/>
            <a:endParaRPr lang="en-US" b="0" i="0" dirty="0">
              <a:solidFill>
                <a:schemeClr val="tx1">
                  <a:lumMod val="95000"/>
                  <a:lumOff val="5000"/>
                </a:schemeClr>
              </a:solidFill>
              <a:effectLst/>
              <a:latin typeface="Aptos" panose="020B0004020202020204" pitchFamily="34" charset="0"/>
            </a:endParaRPr>
          </a:p>
          <a:p>
            <a:pPr algn="l" fontAlgn="base"/>
            <a:r>
              <a:rPr lang="en-US" b="1" i="0" dirty="0">
                <a:solidFill>
                  <a:schemeClr val="tx1">
                    <a:lumMod val="95000"/>
                    <a:lumOff val="5000"/>
                  </a:schemeClr>
                </a:solidFill>
                <a:effectLst/>
                <a:latin typeface="Aptos" panose="020B0004020202020204" pitchFamily="34" charset="0"/>
              </a:rPr>
              <a:t>Constraint Satisfaction Problems (CSP) representation:</a:t>
            </a:r>
          </a:p>
          <a:p>
            <a:pPr algn="l" fontAlgn="base">
              <a:buFont typeface="Arial" panose="020B0604020202020204" pitchFamily="34" charset="0"/>
              <a:buChar char="•"/>
            </a:pPr>
            <a:r>
              <a:rPr lang="en-US" b="0" i="0" dirty="0">
                <a:solidFill>
                  <a:schemeClr val="tx1">
                    <a:lumMod val="95000"/>
                    <a:lumOff val="5000"/>
                  </a:schemeClr>
                </a:solidFill>
                <a:effectLst/>
                <a:latin typeface="Aptos" panose="020B0004020202020204" pitchFamily="34" charset="0"/>
              </a:rPr>
              <a:t>The finite set of variables V</a:t>
            </a:r>
            <a:r>
              <a:rPr lang="en-US" b="0" i="0" baseline="-25000" dirty="0">
                <a:solidFill>
                  <a:schemeClr val="tx1">
                    <a:lumMod val="95000"/>
                    <a:lumOff val="5000"/>
                  </a:schemeClr>
                </a:solidFill>
                <a:effectLst/>
                <a:latin typeface="Aptos" panose="020B0004020202020204" pitchFamily="34" charset="0"/>
              </a:rPr>
              <a:t>1</a:t>
            </a:r>
            <a:r>
              <a:rPr lang="en-US" b="0" i="0" dirty="0">
                <a:solidFill>
                  <a:schemeClr val="tx1">
                    <a:lumMod val="95000"/>
                    <a:lumOff val="5000"/>
                  </a:schemeClr>
                </a:solidFill>
                <a:effectLst/>
                <a:latin typeface="Aptos" panose="020B0004020202020204" pitchFamily="34" charset="0"/>
              </a:rPr>
              <a:t>, V</a:t>
            </a:r>
            <a:r>
              <a:rPr lang="en-US" b="0" i="0" baseline="-25000" dirty="0">
                <a:solidFill>
                  <a:schemeClr val="tx1">
                    <a:lumMod val="95000"/>
                    <a:lumOff val="5000"/>
                  </a:schemeClr>
                </a:solidFill>
                <a:effectLst/>
                <a:latin typeface="Aptos" panose="020B0004020202020204" pitchFamily="34" charset="0"/>
              </a:rPr>
              <a:t>2</a:t>
            </a:r>
            <a:r>
              <a:rPr lang="en-US" b="0" i="0" dirty="0">
                <a:solidFill>
                  <a:schemeClr val="tx1">
                    <a:lumMod val="95000"/>
                    <a:lumOff val="5000"/>
                  </a:schemeClr>
                </a:solidFill>
                <a:effectLst/>
                <a:latin typeface="Aptos" panose="020B0004020202020204" pitchFamily="34" charset="0"/>
              </a:rPr>
              <a:t>, V</a:t>
            </a:r>
            <a:r>
              <a:rPr lang="en-US" b="0" i="0" baseline="-25000" dirty="0">
                <a:solidFill>
                  <a:schemeClr val="tx1">
                    <a:lumMod val="95000"/>
                    <a:lumOff val="5000"/>
                  </a:schemeClr>
                </a:solidFill>
                <a:effectLst/>
                <a:latin typeface="Aptos" panose="020B0004020202020204" pitchFamily="34" charset="0"/>
              </a:rPr>
              <a:t>3</a:t>
            </a:r>
            <a:r>
              <a:rPr lang="en-US" b="0" i="0" dirty="0">
                <a:solidFill>
                  <a:schemeClr val="tx1">
                    <a:lumMod val="95000"/>
                    <a:lumOff val="5000"/>
                  </a:schemeClr>
                </a:solidFill>
                <a:effectLst/>
                <a:latin typeface="Aptos" panose="020B0004020202020204" pitchFamily="34" charset="0"/>
              </a:rPr>
              <a:t> ……………..V</a:t>
            </a:r>
            <a:r>
              <a:rPr lang="en-US" b="0" i="0" baseline="-25000" dirty="0">
                <a:solidFill>
                  <a:schemeClr val="tx1">
                    <a:lumMod val="95000"/>
                    <a:lumOff val="5000"/>
                  </a:schemeClr>
                </a:solidFill>
                <a:effectLst/>
                <a:latin typeface="Aptos" panose="020B0004020202020204" pitchFamily="34" charset="0"/>
              </a:rPr>
              <a:t>n</a:t>
            </a:r>
            <a:r>
              <a:rPr lang="en-US" b="0" i="0" dirty="0">
                <a:solidFill>
                  <a:schemeClr val="tx1">
                    <a:lumMod val="95000"/>
                    <a:lumOff val="5000"/>
                  </a:schemeClr>
                </a:solidFill>
                <a:effectLst/>
                <a:latin typeface="Aptos" panose="020B0004020202020204" pitchFamily="34" charset="0"/>
              </a:rPr>
              <a:t>.</a:t>
            </a:r>
          </a:p>
          <a:p>
            <a:pPr algn="l" fontAlgn="base">
              <a:buFont typeface="Arial" panose="020B0604020202020204" pitchFamily="34" charset="0"/>
              <a:buChar char="•"/>
            </a:pPr>
            <a:r>
              <a:rPr lang="en-US" b="0" i="0" dirty="0">
                <a:solidFill>
                  <a:schemeClr val="tx1">
                    <a:lumMod val="95000"/>
                    <a:lumOff val="5000"/>
                  </a:schemeClr>
                </a:solidFill>
                <a:effectLst/>
                <a:latin typeface="Aptos" panose="020B0004020202020204" pitchFamily="34" charset="0"/>
              </a:rPr>
              <a:t>Non-empty domain for every single variable D</a:t>
            </a:r>
            <a:r>
              <a:rPr lang="en-US" b="0" i="0" baseline="-25000" dirty="0">
                <a:solidFill>
                  <a:schemeClr val="tx1">
                    <a:lumMod val="95000"/>
                    <a:lumOff val="5000"/>
                  </a:schemeClr>
                </a:solidFill>
                <a:effectLst/>
                <a:latin typeface="Aptos" panose="020B0004020202020204" pitchFamily="34" charset="0"/>
              </a:rPr>
              <a:t>1</a:t>
            </a:r>
            <a:r>
              <a:rPr lang="en-US" b="0" i="0" dirty="0">
                <a:solidFill>
                  <a:schemeClr val="tx1">
                    <a:lumMod val="95000"/>
                    <a:lumOff val="5000"/>
                  </a:schemeClr>
                </a:solidFill>
                <a:effectLst/>
                <a:latin typeface="Aptos" panose="020B0004020202020204" pitchFamily="34" charset="0"/>
              </a:rPr>
              <a:t>, D</a:t>
            </a:r>
            <a:r>
              <a:rPr lang="en-US" b="0" i="0" baseline="-25000" dirty="0">
                <a:solidFill>
                  <a:schemeClr val="tx1">
                    <a:lumMod val="95000"/>
                    <a:lumOff val="5000"/>
                  </a:schemeClr>
                </a:solidFill>
                <a:effectLst/>
                <a:latin typeface="Aptos" panose="020B0004020202020204" pitchFamily="34" charset="0"/>
              </a:rPr>
              <a:t>2</a:t>
            </a:r>
            <a:r>
              <a:rPr lang="en-US" b="0" i="0" dirty="0">
                <a:solidFill>
                  <a:schemeClr val="tx1">
                    <a:lumMod val="95000"/>
                    <a:lumOff val="5000"/>
                  </a:schemeClr>
                </a:solidFill>
                <a:effectLst/>
                <a:latin typeface="Aptos" panose="020B0004020202020204" pitchFamily="34" charset="0"/>
              </a:rPr>
              <a:t>, D</a:t>
            </a:r>
            <a:r>
              <a:rPr lang="en-US" b="0" i="0" baseline="-25000" dirty="0">
                <a:solidFill>
                  <a:schemeClr val="tx1">
                    <a:lumMod val="95000"/>
                    <a:lumOff val="5000"/>
                  </a:schemeClr>
                </a:solidFill>
                <a:effectLst/>
                <a:latin typeface="Aptos" panose="020B0004020202020204" pitchFamily="34" charset="0"/>
              </a:rPr>
              <a:t>3</a:t>
            </a:r>
            <a:r>
              <a:rPr lang="en-US" b="0" i="0" dirty="0">
                <a:solidFill>
                  <a:schemeClr val="tx1">
                    <a:lumMod val="95000"/>
                    <a:lumOff val="5000"/>
                  </a:schemeClr>
                </a:solidFill>
                <a:effectLst/>
                <a:latin typeface="Aptos" panose="020B0004020202020204" pitchFamily="34" charset="0"/>
              </a:rPr>
              <a:t> …………..D</a:t>
            </a:r>
            <a:r>
              <a:rPr lang="en-US" b="0" i="0" baseline="-25000" dirty="0">
                <a:solidFill>
                  <a:schemeClr val="tx1">
                    <a:lumMod val="95000"/>
                    <a:lumOff val="5000"/>
                  </a:schemeClr>
                </a:solidFill>
                <a:effectLst/>
                <a:latin typeface="Aptos" panose="020B0004020202020204" pitchFamily="34" charset="0"/>
              </a:rPr>
              <a:t>n</a:t>
            </a:r>
            <a:r>
              <a:rPr lang="en-US" b="0" i="0" dirty="0">
                <a:solidFill>
                  <a:schemeClr val="tx1">
                    <a:lumMod val="95000"/>
                    <a:lumOff val="5000"/>
                  </a:schemeClr>
                </a:solidFill>
                <a:effectLst/>
                <a:latin typeface="Aptos" panose="020B0004020202020204" pitchFamily="34" charset="0"/>
              </a:rPr>
              <a:t>.</a:t>
            </a:r>
          </a:p>
          <a:p>
            <a:pPr algn="l" fontAlgn="base">
              <a:buFont typeface="Arial" panose="020B0604020202020204" pitchFamily="34" charset="0"/>
              <a:buChar char="•"/>
            </a:pPr>
            <a:r>
              <a:rPr lang="en-US" b="0" i="0" dirty="0">
                <a:solidFill>
                  <a:schemeClr val="tx1">
                    <a:lumMod val="95000"/>
                    <a:lumOff val="5000"/>
                  </a:schemeClr>
                </a:solidFill>
                <a:effectLst/>
                <a:latin typeface="Aptos" panose="020B0004020202020204" pitchFamily="34" charset="0"/>
              </a:rPr>
              <a:t>The finite set of constraints C</a:t>
            </a:r>
            <a:r>
              <a:rPr lang="en-US" b="0" i="0" baseline="-25000" dirty="0">
                <a:solidFill>
                  <a:schemeClr val="tx1">
                    <a:lumMod val="95000"/>
                    <a:lumOff val="5000"/>
                  </a:schemeClr>
                </a:solidFill>
                <a:effectLst/>
                <a:latin typeface="Aptos" panose="020B0004020202020204" pitchFamily="34" charset="0"/>
              </a:rPr>
              <a:t>1</a:t>
            </a:r>
            <a:r>
              <a:rPr lang="en-US" b="0" i="0" dirty="0">
                <a:solidFill>
                  <a:schemeClr val="tx1">
                    <a:lumMod val="95000"/>
                    <a:lumOff val="5000"/>
                  </a:schemeClr>
                </a:solidFill>
                <a:effectLst/>
                <a:latin typeface="Aptos" panose="020B0004020202020204" pitchFamily="34" charset="0"/>
              </a:rPr>
              <a:t>, C</a:t>
            </a:r>
            <a:r>
              <a:rPr lang="en-US" b="0" i="0" baseline="-25000" dirty="0">
                <a:solidFill>
                  <a:schemeClr val="tx1">
                    <a:lumMod val="95000"/>
                    <a:lumOff val="5000"/>
                  </a:schemeClr>
                </a:solidFill>
                <a:effectLst/>
                <a:latin typeface="Aptos" panose="020B0004020202020204" pitchFamily="34" charset="0"/>
              </a:rPr>
              <a:t>2</a:t>
            </a:r>
            <a:r>
              <a:rPr lang="en-US" b="0" i="0" dirty="0">
                <a:solidFill>
                  <a:schemeClr val="tx1">
                    <a:lumMod val="95000"/>
                    <a:lumOff val="5000"/>
                  </a:schemeClr>
                </a:solidFill>
                <a:effectLst/>
                <a:latin typeface="Aptos" panose="020B0004020202020204" pitchFamily="34" charset="0"/>
              </a:rPr>
              <a:t> …….…, Cm. </a:t>
            </a:r>
          </a:p>
          <a:p>
            <a:pPr marL="742950" lvl="1" indent="-285750" algn="l" fontAlgn="base">
              <a:buFont typeface="Arial" panose="020B0604020202020204" pitchFamily="34" charset="0"/>
              <a:buChar char="•"/>
            </a:pPr>
            <a:r>
              <a:rPr lang="en-US" b="0" i="0" dirty="0">
                <a:solidFill>
                  <a:schemeClr val="tx1">
                    <a:lumMod val="95000"/>
                    <a:lumOff val="5000"/>
                  </a:schemeClr>
                </a:solidFill>
                <a:effectLst/>
                <a:latin typeface="Aptos" panose="020B0004020202020204" pitchFamily="34" charset="0"/>
              </a:rPr>
              <a:t>where each constraint C</a:t>
            </a:r>
            <a:r>
              <a:rPr lang="en-US" b="0" i="0" baseline="-25000" dirty="0">
                <a:solidFill>
                  <a:schemeClr val="tx1">
                    <a:lumMod val="95000"/>
                    <a:lumOff val="5000"/>
                  </a:schemeClr>
                </a:solidFill>
                <a:effectLst/>
                <a:latin typeface="Aptos" panose="020B0004020202020204" pitchFamily="34" charset="0"/>
              </a:rPr>
              <a:t>i</a:t>
            </a:r>
            <a:r>
              <a:rPr lang="en-US" b="0" i="0" dirty="0">
                <a:solidFill>
                  <a:schemeClr val="tx1">
                    <a:lumMod val="95000"/>
                    <a:lumOff val="5000"/>
                  </a:schemeClr>
                </a:solidFill>
                <a:effectLst/>
                <a:latin typeface="Aptos" panose="020B0004020202020204" pitchFamily="34" charset="0"/>
              </a:rPr>
              <a:t> restricts the possible values for variables,</a:t>
            </a:r>
          </a:p>
          <a:p>
            <a:pPr marL="1143000" lvl="2" indent="-228600" algn="l" fontAlgn="base">
              <a:buFont typeface="Arial" panose="020B0604020202020204" pitchFamily="34" charset="0"/>
              <a:buChar char="•"/>
            </a:pPr>
            <a:r>
              <a:rPr lang="en-US" b="0" i="0" dirty="0">
                <a:solidFill>
                  <a:schemeClr val="tx1">
                    <a:lumMod val="95000"/>
                    <a:lumOff val="5000"/>
                  </a:schemeClr>
                </a:solidFill>
                <a:effectLst/>
                <a:latin typeface="Aptos" panose="020B0004020202020204" pitchFamily="34" charset="0"/>
              </a:rPr>
              <a:t>e.g., V</a:t>
            </a:r>
            <a:r>
              <a:rPr lang="en-US" b="0" i="0" baseline="-25000" dirty="0">
                <a:solidFill>
                  <a:schemeClr val="tx1">
                    <a:lumMod val="95000"/>
                    <a:lumOff val="5000"/>
                  </a:schemeClr>
                </a:solidFill>
                <a:effectLst/>
                <a:latin typeface="Aptos" panose="020B0004020202020204" pitchFamily="34" charset="0"/>
              </a:rPr>
              <a:t>1</a:t>
            </a:r>
            <a:r>
              <a:rPr lang="en-US" b="0" i="0" dirty="0">
                <a:solidFill>
                  <a:schemeClr val="tx1">
                    <a:lumMod val="95000"/>
                    <a:lumOff val="5000"/>
                  </a:schemeClr>
                </a:solidFill>
                <a:effectLst/>
                <a:latin typeface="Aptos" panose="020B0004020202020204" pitchFamily="34" charset="0"/>
              </a:rPr>
              <a:t> ≠ V</a:t>
            </a:r>
            <a:r>
              <a:rPr lang="en-US" b="0" i="0" baseline="-25000" dirty="0">
                <a:solidFill>
                  <a:schemeClr val="tx1">
                    <a:lumMod val="95000"/>
                    <a:lumOff val="5000"/>
                  </a:schemeClr>
                </a:solidFill>
                <a:effectLst/>
                <a:latin typeface="Aptos" panose="020B0004020202020204" pitchFamily="34" charset="0"/>
              </a:rPr>
              <a:t>2</a:t>
            </a:r>
            <a:endParaRPr lang="en-US" b="0" i="0" dirty="0">
              <a:solidFill>
                <a:schemeClr val="tx1">
                  <a:lumMod val="95000"/>
                  <a:lumOff val="5000"/>
                </a:schemeClr>
              </a:solidFill>
              <a:effectLst/>
              <a:latin typeface="Aptos" panose="020B0004020202020204" pitchFamily="34" charset="0"/>
            </a:endParaRPr>
          </a:p>
          <a:p>
            <a:pPr marL="742950" lvl="1" indent="-285750" algn="l" fontAlgn="base">
              <a:buFont typeface="Arial" panose="020B0604020202020204" pitchFamily="34" charset="0"/>
              <a:buChar char="•"/>
            </a:pPr>
            <a:r>
              <a:rPr lang="en-US" b="0" i="0" dirty="0">
                <a:solidFill>
                  <a:schemeClr val="tx1">
                    <a:lumMod val="95000"/>
                    <a:lumOff val="5000"/>
                  </a:schemeClr>
                </a:solidFill>
                <a:effectLst/>
                <a:latin typeface="Aptos" panose="020B0004020202020204" pitchFamily="34" charset="0"/>
              </a:rPr>
              <a:t> Each constraint C</a:t>
            </a:r>
            <a:r>
              <a:rPr lang="en-US" b="0" i="0" baseline="-25000" dirty="0">
                <a:solidFill>
                  <a:schemeClr val="tx1">
                    <a:lumMod val="95000"/>
                    <a:lumOff val="5000"/>
                  </a:schemeClr>
                </a:solidFill>
                <a:effectLst/>
                <a:latin typeface="Aptos" panose="020B0004020202020204" pitchFamily="34" charset="0"/>
              </a:rPr>
              <a:t>i</a:t>
            </a:r>
            <a:r>
              <a:rPr lang="en-US" b="0" i="0" dirty="0">
                <a:solidFill>
                  <a:schemeClr val="tx1">
                    <a:lumMod val="95000"/>
                    <a:lumOff val="5000"/>
                  </a:schemeClr>
                </a:solidFill>
                <a:effectLst/>
                <a:latin typeface="Aptos" panose="020B0004020202020204" pitchFamily="34" charset="0"/>
              </a:rPr>
              <a:t> is a pair &lt;scope, relation&gt;  </a:t>
            </a:r>
          </a:p>
          <a:p>
            <a:pPr marL="1143000" lvl="2" indent="-228600" algn="l" fontAlgn="base">
              <a:buFont typeface="Arial" panose="020B0604020202020204" pitchFamily="34" charset="0"/>
              <a:buChar char="•"/>
            </a:pPr>
            <a:r>
              <a:rPr lang="en-US" b="0" i="0" dirty="0">
                <a:solidFill>
                  <a:schemeClr val="tx1">
                    <a:lumMod val="95000"/>
                    <a:lumOff val="5000"/>
                  </a:schemeClr>
                </a:solidFill>
                <a:effectLst/>
                <a:latin typeface="Aptos" panose="020B0004020202020204" pitchFamily="34" charset="0"/>
              </a:rPr>
              <a:t>Example: &lt;(V</a:t>
            </a:r>
            <a:r>
              <a:rPr lang="en-US" b="0" i="0" baseline="-25000" dirty="0">
                <a:solidFill>
                  <a:schemeClr val="tx1">
                    <a:lumMod val="95000"/>
                    <a:lumOff val="5000"/>
                  </a:schemeClr>
                </a:solidFill>
                <a:effectLst/>
                <a:latin typeface="Aptos" panose="020B0004020202020204" pitchFamily="34" charset="0"/>
              </a:rPr>
              <a:t>1</a:t>
            </a:r>
            <a:r>
              <a:rPr lang="en-US" b="0" i="0" dirty="0">
                <a:solidFill>
                  <a:schemeClr val="tx1">
                    <a:lumMod val="95000"/>
                    <a:lumOff val="5000"/>
                  </a:schemeClr>
                </a:solidFill>
                <a:effectLst/>
                <a:latin typeface="Aptos" panose="020B0004020202020204" pitchFamily="34" charset="0"/>
              </a:rPr>
              <a:t>, V</a:t>
            </a:r>
            <a:r>
              <a:rPr lang="en-US" b="0" i="0" baseline="-25000" dirty="0">
                <a:solidFill>
                  <a:schemeClr val="tx1">
                    <a:lumMod val="95000"/>
                    <a:lumOff val="5000"/>
                  </a:schemeClr>
                </a:solidFill>
                <a:effectLst/>
                <a:latin typeface="Aptos" panose="020B0004020202020204" pitchFamily="34" charset="0"/>
              </a:rPr>
              <a:t>2</a:t>
            </a:r>
            <a:r>
              <a:rPr lang="en-US" b="0" i="0" dirty="0">
                <a:solidFill>
                  <a:schemeClr val="tx1">
                    <a:lumMod val="95000"/>
                    <a:lumOff val="5000"/>
                  </a:schemeClr>
                </a:solidFill>
                <a:effectLst/>
                <a:latin typeface="Aptos" panose="020B0004020202020204" pitchFamily="34" charset="0"/>
              </a:rPr>
              <a:t>), V</a:t>
            </a:r>
            <a:r>
              <a:rPr lang="en-US" b="0" i="0" baseline="-25000" dirty="0">
                <a:solidFill>
                  <a:schemeClr val="tx1">
                    <a:lumMod val="95000"/>
                    <a:lumOff val="5000"/>
                  </a:schemeClr>
                </a:solidFill>
                <a:effectLst/>
                <a:latin typeface="Aptos" panose="020B0004020202020204" pitchFamily="34" charset="0"/>
              </a:rPr>
              <a:t>1</a:t>
            </a:r>
            <a:r>
              <a:rPr lang="en-US" b="0" i="0" dirty="0">
                <a:solidFill>
                  <a:schemeClr val="tx1">
                    <a:lumMod val="95000"/>
                    <a:lumOff val="5000"/>
                  </a:schemeClr>
                </a:solidFill>
                <a:effectLst/>
                <a:latin typeface="Aptos" panose="020B0004020202020204" pitchFamily="34" charset="0"/>
              </a:rPr>
              <a:t> not equal to V</a:t>
            </a:r>
            <a:r>
              <a:rPr lang="en-US" b="0" i="0" baseline="-25000" dirty="0">
                <a:solidFill>
                  <a:schemeClr val="tx1">
                    <a:lumMod val="95000"/>
                    <a:lumOff val="5000"/>
                  </a:schemeClr>
                </a:solidFill>
                <a:effectLst/>
                <a:latin typeface="Aptos" panose="020B0004020202020204" pitchFamily="34" charset="0"/>
              </a:rPr>
              <a:t>2</a:t>
            </a:r>
            <a:r>
              <a:rPr lang="en-US" b="0" i="0" dirty="0">
                <a:solidFill>
                  <a:schemeClr val="tx1">
                    <a:lumMod val="95000"/>
                    <a:lumOff val="5000"/>
                  </a:schemeClr>
                </a:solidFill>
                <a:effectLst/>
                <a:latin typeface="Aptos" panose="020B0004020202020204" pitchFamily="34" charset="0"/>
              </a:rPr>
              <a:t>&gt; </a:t>
            </a:r>
          </a:p>
          <a:p>
            <a:pPr marL="742950" lvl="1" indent="-285750" algn="l" fontAlgn="base">
              <a:buFont typeface="Arial" panose="020B0604020202020204" pitchFamily="34" charset="0"/>
              <a:buChar char="•"/>
            </a:pPr>
            <a:r>
              <a:rPr lang="en-US" b="0" i="0" dirty="0">
                <a:solidFill>
                  <a:schemeClr val="tx1">
                    <a:lumMod val="95000"/>
                    <a:lumOff val="5000"/>
                  </a:schemeClr>
                </a:solidFill>
                <a:effectLst/>
                <a:latin typeface="Aptos" panose="020B0004020202020204" pitchFamily="34" charset="0"/>
              </a:rPr>
              <a:t>Scope = set of variables that participate in constraint. </a:t>
            </a:r>
          </a:p>
          <a:p>
            <a:pPr marL="742950" lvl="1" indent="-285750" algn="l" fontAlgn="base">
              <a:buFont typeface="Arial" panose="020B0604020202020204" pitchFamily="34" charset="0"/>
              <a:buChar char="•"/>
            </a:pPr>
            <a:r>
              <a:rPr lang="en-US" b="0" i="0" dirty="0">
                <a:solidFill>
                  <a:schemeClr val="tx1">
                    <a:lumMod val="95000"/>
                    <a:lumOff val="5000"/>
                  </a:schemeClr>
                </a:solidFill>
                <a:effectLst/>
                <a:latin typeface="Aptos" panose="020B0004020202020204" pitchFamily="34" charset="0"/>
              </a:rPr>
              <a:t>Relation = list of valid variable value combinations. </a:t>
            </a:r>
          </a:p>
          <a:p>
            <a:pPr marL="1143000" lvl="2" indent="-228600" algn="l" fontAlgn="base">
              <a:buFont typeface="Arial" panose="020B0604020202020204" pitchFamily="34" charset="0"/>
              <a:buChar char="•"/>
            </a:pPr>
            <a:r>
              <a:rPr lang="en-US" b="0" i="0" dirty="0">
                <a:solidFill>
                  <a:schemeClr val="tx1">
                    <a:lumMod val="95000"/>
                    <a:lumOff val="5000"/>
                  </a:schemeClr>
                </a:solidFill>
                <a:effectLst/>
                <a:latin typeface="Aptos" panose="020B0004020202020204" pitchFamily="34" charset="0"/>
              </a:rPr>
              <a:t>There might be a clear list of permitted combinations. Perhaps a relation that is abstract and that allows for membership testing and listing.</a:t>
            </a:r>
          </a:p>
        </p:txBody>
      </p:sp>
    </p:spTree>
    <p:extLst>
      <p:ext uri="{BB962C8B-B14F-4D97-AF65-F5344CB8AC3E}">
        <p14:creationId xmlns:p14="http://schemas.microsoft.com/office/powerpoint/2010/main" val="204315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26CC3-C074-5913-914C-75056D2A8EFD}"/>
              </a:ext>
            </a:extLst>
          </p:cNvPr>
          <p:cNvSpPr>
            <a:spLocks noGrp="1"/>
          </p:cNvSpPr>
          <p:nvPr>
            <p:ph type="title"/>
          </p:nvPr>
        </p:nvSpPr>
        <p:spPr>
          <a:xfrm>
            <a:off x="0" y="84086"/>
            <a:ext cx="12192000" cy="549537"/>
          </a:xfrm>
          <a:solidFill>
            <a:schemeClr val="accent1">
              <a:lumMod val="20000"/>
              <a:lumOff val="80000"/>
            </a:schemeClr>
          </a:solidFill>
        </p:spPr>
        <p:txBody>
          <a:bodyPr>
            <a:normAutofit/>
          </a:bodyPr>
          <a:lstStyle/>
          <a:p>
            <a:r>
              <a:rPr lang="en-US" sz="2800" b="1" i="0" dirty="0">
                <a:effectLst/>
                <a:latin typeface="Aptos" panose="020B0004020202020204" pitchFamily="34" charset="0"/>
              </a:rPr>
              <a:t>Example Of State Space Search: 8-puzzle Problem Without Heuristic</a:t>
            </a:r>
            <a:endParaRPr lang="en-SG" sz="2800" dirty="0">
              <a:latin typeface="Aptos" panose="020B0004020202020204" pitchFamily="34" charset="0"/>
            </a:endParaRPr>
          </a:p>
        </p:txBody>
      </p:sp>
      <p:sp>
        <p:nvSpPr>
          <p:cNvPr id="3" name="Content Placeholder 2">
            <a:extLst>
              <a:ext uri="{FF2B5EF4-FFF2-40B4-BE49-F238E27FC236}">
                <a16:creationId xmlns:a16="http://schemas.microsoft.com/office/drawing/2014/main" id="{506F5CC1-75F3-7BB3-BA7F-5AE97599E385}"/>
              </a:ext>
            </a:extLst>
          </p:cNvPr>
          <p:cNvSpPr>
            <a:spLocks noGrp="1"/>
          </p:cNvSpPr>
          <p:nvPr>
            <p:ph idx="1"/>
          </p:nvPr>
        </p:nvSpPr>
        <p:spPr>
          <a:xfrm>
            <a:off x="144151" y="747416"/>
            <a:ext cx="11931586" cy="3016841"/>
          </a:xfrm>
          <a:solidFill>
            <a:schemeClr val="bg1"/>
          </a:solidFill>
        </p:spPr>
        <p:txBody>
          <a:bodyPr/>
          <a:lstStyle/>
          <a:p>
            <a:pPr algn="just"/>
            <a:r>
              <a:rPr lang="en-US" b="0" i="0" dirty="0">
                <a:solidFill>
                  <a:schemeClr val="tx1">
                    <a:lumMod val="95000"/>
                    <a:lumOff val="5000"/>
                  </a:schemeClr>
                </a:solidFill>
                <a:effectLst/>
                <a:latin typeface="__Source_Sans_Pro_fa6df0"/>
              </a:rPr>
              <a:t>The </a:t>
            </a:r>
            <a:r>
              <a:rPr lang="en-US" b="1" i="0" dirty="0">
                <a:solidFill>
                  <a:schemeClr val="tx1">
                    <a:lumMod val="95000"/>
                    <a:lumOff val="5000"/>
                  </a:schemeClr>
                </a:solidFill>
                <a:effectLst/>
                <a:latin typeface="__Source_Sans_Pro_fa6df0"/>
              </a:rPr>
              <a:t>8-puzzle</a:t>
            </a:r>
            <a:r>
              <a:rPr lang="en-US" b="0" i="0" dirty="0">
                <a:solidFill>
                  <a:schemeClr val="tx1">
                    <a:lumMod val="95000"/>
                    <a:lumOff val="5000"/>
                  </a:schemeClr>
                </a:solidFill>
                <a:effectLst/>
                <a:latin typeface="__Source_Sans_Pro_fa6df0"/>
              </a:rPr>
              <a:t> problem is a commonly used example of a state space search. It is a sliding puzzle game consisting of 8 numbered tiles arranged in a 3x3 grid and one blank space. The game aims to rearrange the tiles from their initial state to a final goal state by sliding them into the blank space.</a:t>
            </a:r>
          </a:p>
          <a:p>
            <a:pPr algn="just"/>
            <a:r>
              <a:rPr lang="en-US" b="0" i="0" dirty="0">
                <a:solidFill>
                  <a:schemeClr val="tx1">
                    <a:lumMod val="95000"/>
                    <a:lumOff val="5000"/>
                  </a:schemeClr>
                </a:solidFill>
                <a:effectLst/>
                <a:latin typeface="__Source_Sans_Pro_fa6df0"/>
              </a:rPr>
              <a:t>To represent the state space in this problem, we use the nine tiles in the puzzle and their respective positions in the grid. Each state in the state space is represented by a 3x3 array with values ranging from 1 to 8, and the blank space is represented as an empty tile.</a:t>
            </a:r>
          </a:p>
          <a:p>
            <a:pPr algn="just"/>
            <a:r>
              <a:rPr lang="en-US" b="0" i="0" dirty="0">
                <a:solidFill>
                  <a:schemeClr val="tx1">
                    <a:lumMod val="95000"/>
                    <a:lumOff val="5000"/>
                  </a:schemeClr>
                </a:solidFill>
                <a:effectLst/>
                <a:latin typeface="__Source_Sans_Pro_fa6df0"/>
              </a:rPr>
              <a:t>The initial state of the puzzle represents the starting configuration of the tiles, while the goal state represents the desired configuration. </a:t>
            </a:r>
            <a:r>
              <a:rPr lang="en-US" b="1" i="0" dirty="0">
                <a:solidFill>
                  <a:schemeClr val="tx1">
                    <a:lumMod val="95000"/>
                    <a:lumOff val="5000"/>
                  </a:schemeClr>
                </a:solidFill>
                <a:effectLst/>
                <a:latin typeface="__Source_Sans_Pro_fa6df0"/>
              </a:rPr>
              <a:t>Search algorithms</a:t>
            </a:r>
            <a:r>
              <a:rPr lang="en-US" b="0" i="0" dirty="0">
                <a:solidFill>
                  <a:schemeClr val="tx1">
                    <a:lumMod val="95000"/>
                    <a:lumOff val="5000"/>
                  </a:schemeClr>
                </a:solidFill>
                <a:effectLst/>
                <a:latin typeface="__Source_Sans_Pro_fa6df0"/>
              </a:rPr>
              <a:t> utilize the state space to find a sequence of moves that will transform the initial state into the goal state.</a:t>
            </a:r>
          </a:p>
          <a:p>
            <a:pPr marL="0" indent="0">
              <a:buNone/>
            </a:pPr>
            <a:endParaRPr lang="en-SG" dirty="0"/>
          </a:p>
        </p:txBody>
      </p:sp>
      <p:pic>
        <p:nvPicPr>
          <p:cNvPr id="6" name="Picture 5">
            <a:extLst>
              <a:ext uri="{FF2B5EF4-FFF2-40B4-BE49-F238E27FC236}">
                <a16:creationId xmlns:a16="http://schemas.microsoft.com/office/drawing/2014/main" id="{68FB048C-0ABE-70B5-7DDA-0C887D739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182" y="3429000"/>
            <a:ext cx="6778682" cy="3021823"/>
          </a:xfrm>
          <a:prstGeom prst="rect">
            <a:avLst/>
          </a:prstGeom>
        </p:spPr>
      </p:pic>
    </p:spTree>
    <p:extLst>
      <p:ext uri="{BB962C8B-B14F-4D97-AF65-F5344CB8AC3E}">
        <p14:creationId xmlns:p14="http://schemas.microsoft.com/office/powerpoint/2010/main" val="33161716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131C9E-B320-56EB-79CA-37DB22342493}"/>
              </a:ext>
            </a:extLst>
          </p:cNvPr>
          <p:cNvSpPr txBox="1"/>
          <p:nvPr/>
        </p:nvSpPr>
        <p:spPr>
          <a:xfrm>
            <a:off x="84841" y="103695"/>
            <a:ext cx="12107159" cy="2062103"/>
          </a:xfrm>
          <a:prstGeom prst="rect">
            <a:avLst/>
          </a:prstGeom>
          <a:solidFill>
            <a:schemeClr val="bg1"/>
          </a:solidFill>
        </p:spPr>
        <p:txBody>
          <a:bodyPr wrap="square">
            <a:spAutoFit/>
          </a:bodyPr>
          <a:lstStyle/>
          <a:p>
            <a:pPr marL="342900" indent="-342900" algn="just">
              <a:buFont typeface="Wingdings" panose="05000000000000000000" pitchFamily="2" charset="2"/>
              <a:buChar char="Ø"/>
            </a:pPr>
            <a:r>
              <a:rPr lang="en-SG" sz="2000" b="1" dirty="0">
                <a:latin typeface="Aptos" panose="020B0004020202020204" pitchFamily="34" charset="0"/>
              </a:rPr>
              <a:t>Types of Constraints in CSP</a:t>
            </a:r>
          </a:p>
          <a:p>
            <a:pPr algn="just"/>
            <a:r>
              <a:rPr lang="en-US" b="1" dirty="0">
                <a:latin typeface="Aptos" panose="020B0004020202020204" pitchFamily="34" charset="0"/>
              </a:rPr>
              <a:t>1. Unary Constraints:- </a:t>
            </a:r>
            <a:r>
              <a:rPr lang="en-US" dirty="0">
                <a:latin typeface="Aptos" panose="020B0004020202020204" pitchFamily="34" charset="0"/>
              </a:rPr>
              <a:t>A unary constraint is a constraint on a single variable. For example, Variable A not equal to “Red”.</a:t>
            </a:r>
          </a:p>
          <a:p>
            <a:pPr algn="just"/>
            <a:r>
              <a:rPr lang="en-US" b="1" dirty="0">
                <a:latin typeface="Aptos" panose="020B0004020202020204" pitchFamily="34" charset="0"/>
              </a:rPr>
              <a:t>2. Binary Constraints:- </a:t>
            </a:r>
            <a:r>
              <a:rPr lang="en-US" dirty="0">
                <a:latin typeface="Aptos" panose="020B0004020202020204" pitchFamily="34" charset="0"/>
              </a:rPr>
              <a:t>A binary constraint involves two variables and specifies a constraint on their values. For example, a constraint that two tasks cannot be scheduled at the same time would be a binary constraint.</a:t>
            </a:r>
          </a:p>
          <a:p>
            <a:pPr algn="just"/>
            <a:r>
              <a:rPr lang="en-US" b="1" dirty="0">
                <a:latin typeface="Aptos" panose="020B0004020202020204" pitchFamily="34" charset="0"/>
              </a:rPr>
              <a:t>3. Global Constraints:- </a:t>
            </a:r>
            <a:r>
              <a:rPr lang="en-US" dirty="0">
                <a:latin typeface="Aptos" panose="020B0004020202020204" pitchFamily="34" charset="0"/>
              </a:rPr>
              <a:t>Global constraints involve more than two variables and specify complex relationships between them. For example, a constraint that no two tasks can be scheduled at the same time if they require the same resource would be a global constraint.</a:t>
            </a:r>
          </a:p>
        </p:txBody>
      </p:sp>
      <p:sp>
        <p:nvSpPr>
          <p:cNvPr id="6" name="TextBox 5">
            <a:extLst>
              <a:ext uri="{FF2B5EF4-FFF2-40B4-BE49-F238E27FC236}">
                <a16:creationId xmlns:a16="http://schemas.microsoft.com/office/drawing/2014/main" id="{58FD6FA9-255F-ABA1-8AC5-DA371F619CF6}"/>
              </a:ext>
            </a:extLst>
          </p:cNvPr>
          <p:cNvSpPr txBox="1"/>
          <p:nvPr/>
        </p:nvSpPr>
        <p:spPr>
          <a:xfrm>
            <a:off x="84841" y="2165798"/>
            <a:ext cx="12107159" cy="4524315"/>
          </a:xfrm>
          <a:prstGeom prst="rect">
            <a:avLst/>
          </a:prstGeom>
          <a:solidFill>
            <a:schemeClr val="bg1"/>
          </a:solidFill>
        </p:spPr>
        <p:txBody>
          <a:bodyPr wrap="square">
            <a:spAutoFit/>
          </a:bodyPr>
          <a:lstStyle/>
          <a:p>
            <a:pPr marL="285750" indent="-285750" algn="just">
              <a:buFont typeface="Wingdings" panose="05000000000000000000" pitchFamily="2" charset="2"/>
              <a:buChar char="Ø"/>
            </a:pPr>
            <a:r>
              <a:rPr lang="en-SG" b="1" dirty="0">
                <a:latin typeface="Aptos" panose="020B0004020202020204" pitchFamily="34" charset="0"/>
              </a:rPr>
              <a:t>Real-world Constraint Satisfaction Problems (CSP):</a:t>
            </a:r>
          </a:p>
          <a:p>
            <a:pPr marL="742950" lvl="1" indent="-285750" algn="just">
              <a:buFont typeface="Arial" panose="020B0604020202020204" pitchFamily="34" charset="0"/>
              <a:buChar char="•"/>
            </a:pPr>
            <a:r>
              <a:rPr lang="en-SG" b="1" dirty="0">
                <a:latin typeface="Aptos" panose="020B0004020202020204" pitchFamily="34" charset="0"/>
              </a:rPr>
              <a:t>Scheduling: </a:t>
            </a:r>
            <a:r>
              <a:rPr lang="en-SG" dirty="0">
                <a:latin typeface="Aptos" panose="020B0004020202020204" pitchFamily="34" charset="0"/>
              </a:rPr>
              <a:t>The constraints in this domain specify the availability and capacity of each resource, whereas the variables indicate the time slots or resources.</a:t>
            </a:r>
          </a:p>
          <a:p>
            <a:pPr marL="742950" lvl="1" indent="-285750" algn="just">
              <a:buFont typeface="Arial" panose="020B0604020202020204" pitchFamily="34" charset="0"/>
              <a:buChar char="•"/>
            </a:pPr>
            <a:r>
              <a:rPr lang="en-SG" b="1" dirty="0">
                <a:latin typeface="Aptos" panose="020B0004020202020204" pitchFamily="34" charset="0"/>
              </a:rPr>
              <a:t>Vehicle routing: </a:t>
            </a:r>
            <a:r>
              <a:rPr lang="en-SG" dirty="0">
                <a:latin typeface="Aptos" panose="020B0004020202020204" pitchFamily="34" charset="0"/>
              </a:rPr>
              <a:t>In this domain, the constraints specify each vehicle’s capacity, delivery locations, and time windows, while the variables indicate the routes taken by the vehicles.</a:t>
            </a:r>
          </a:p>
          <a:p>
            <a:pPr marL="742950" lvl="1" indent="-285750" algn="just">
              <a:buFont typeface="Arial" panose="020B0604020202020204" pitchFamily="34" charset="0"/>
              <a:buChar char="•"/>
            </a:pPr>
            <a:r>
              <a:rPr lang="en-SG" b="1" dirty="0">
                <a:latin typeface="Aptos" panose="020B0004020202020204" pitchFamily="34" charset="0"/>
              </a:rPr>
              <a:t>Assignment: </a:t>
            </a:r>
            <a:r>
              <a:rPr lang="en-SG" dirty="0">
                <a:latin typeface="Aptos" panose="020B0004020202020204" pitchFamily="34" charset="0"/>
              </a:rPr>
              <a:t>In this field, the variables stand in for the tasks, while the constraints specify the knowledge, capacity, and workload of each person or machine.</a:t>
            </a:r>
          </a:p>
          <a:p>
            <a:pPr marL="742950" lvl="1" indent="-285750" algn="just">
              <a:buFont typeface="Arial" panose="020B0604020202020204" pitchFamily="34" charset="0"/>
              <a:buChar char="•"/>
            </a:pPr>
            <a:r>
              <a:rPr lang="en-SG" b="1" dirty="0">
                <a:latin typeface="Aptos" panose="020B0004020202020204" pitchFamily="34" charset="0"/>
              </a:rPr>
              <a:t>Sudoku: </a:t>
            </a:r>
            <a:r>
              <a:rPr lang="en-SG" dirty="0">
                <a:latin typeface="Aptos" panose="020B0004020202020204" pitchFamily="34" charset="0"/>
              </a:rPr>
              <a:t>The well-known puzzle game Sudoku can be modelled as a CSP problem, where the variables stand in for the grid’s cells and the constraints specify the game’s rules.</a:t>
            </a:r>
          </a:p>
          <a:p>
            <a:pPr marL="742950" lvl="1" indent="-285750" algn="just">
              <a:buFont typeface="Arial" panose="020B0604020202020204" pitchFamily="34" charset="0"/>
              <a:buChar char="•"/>
            </a:pPr>
            <a:r>
              <a:rPr lang="en-SG" b="1" dirty="0">
                <a:latin typeface="Aptos" panose="020B0004020202020204" pitchFamily="34" charset="0"/>
              </a:rPr>
              <a:t>Constraint-based image segmentation: </a:t>
            </a:r>
            <a:r>
              <a:rPr lang="en-SG" dirty="0">
                <a:latin typeface="Aptos" panose="020B0004020202020204" pitchFamily="34" charset="0"/>
              </a:rPr>
              <a:t>The segmentation of an image into areas with various qualities (such as color, texture, or shape) can be treated as a CSP issue in computer vision.</a:t>
            </a:r>
          </a:p>
          <a:p>
            <a:pPr algn="just"/>
            <a:endParaRPr lang="en-SG" dirty="0">
              <a:latin typeface="Aptos" panose="020B0004020202020204" pitchFamily="34" charset="0"/>
            </a:endParaRPr>
          </a:p>
          <a:p>
            <a:pPr marL="285750" indent="-285750" algn="just">
              <a:buFont typeface="Wingdings" panose="05000000000000000000" pitchFamily="2" charset="2"/>
              <a:buChar char="Ø"/>
            </a:pPr>
            <a:r>
              <a:rPr lang="en-SG" b="1" dirty="0">
                <a:latin typeface="Aptos" panose="020B0004020202020204" pitchFamily="34" charset="0"/>
              </a:rPr>
              <a:t>Constraint Satisfaction Problems (CSP) benefits:</a:t>
            </a:r>
          </a:p>
          <a:p>
            <a:pPr marL="800100" lvl="1" indent="-342900" algn="just">
              <a:buFont typeface="+mj-lt"/>
              <a:buAutoNum type="arabicPeriod"/>
            </a:pPr>
            <a:r>
              <a:rPr lang="en-SG" dirty="0">
                <a:latin typeface="Aptos" panose="020B0004020202020204" pitchFamily="34" charset="0"/>
              </a:rPr>
              <a:t>conventional representation patterns</a:t>
            </a:r>
          </a:p>
          <a:p>
            <a:pPr marL="800100" lvl="1" indent="-342900" algn="just">
              <a:buFont typeface="+mj-lt"/>
              <a:buAutoNum type="arabicPeriod"/>
            </a:pPr>
            <a:r>
              <a:rPr lang="en-SG" dirty="0">
                <a:latin typeface="Aptos" panose="020B0004020202020204" pitchFamily="34" charset="0"/>
              </a:rPr>
              <a:t>generic successor and goal functions</a:t>
            </a:r>
          </a:p>
          <a:p>
            <a:pPr marL="800100" lvl="1" indent="-342900" algn="just">
              <a:buFont typeface="+mj-lt"/>
              <a:buAutoNum type="arabicPeriod"/>
            </a:pPr>
            <a:r>
              <a:rPr lang="en-SG" dirty="0">
                <a:latin typeface="Aptos" panose="020B0004020202020204" pitchFamily="34" charset="0"/>
              </a:rPr>
              <a:t>Standard heuristics (no domain-specific expertise).</a:t>
            </a:r>
          </a:p>
        </p:txBody>
      </p:sp>
    </p:spTree>
    <p:extLst>
      <p:ext uri="{BB962C8B-B14F-4D97-AF65-F5344CB8AC3E}">
        <p14:creationId xmlns:p14="http://schemas.microsoft.com/office/powerpoint/2010/main" val="1861996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B7A13D-FD04-284C-2DD8-CF4922A4E290}"/>
              </a:ext>
            </a:extLst>
          </p:cNvPr>
          <p:cNvSpPr txBox="1"/>
          <p:nvPr/>
        </p:nvSpPr>
        <p:spPr>
          <a:xfrm>
            <a:off x="481160" y="797510"/>
            <a:ext cx="11229680" cy="5262979"/>
          </a:xfrm>
          <a:prstGeom prst="rect">
            <a:avLst/>
          </a:prstGeom>
          <a:noFill/>
        </p:spPr>
        <p:txBody>
          <a:bodyPr wrap="square">
            <a:spAutoFit/>
          </a:bodyPr>
          <a:lstStyle/>
          <a:p>
            <a:pPr marL="342900" indent="-342900">
              <a:buFont typeface="+mj-lt"/>
              <a:buAutoNum type="arabicPeriod"/>
            </a:pPr>
            <a:r>
              <a:rPr lang="en-SG" sz="2400" dirty="0">
                <a:latin typeface="Aptos" panose="020B0004020202020204" pitchFamily="34" charset="0"/>
              </a:rPr>
              <a:t>What Do You Mean By State Space Search? (Definition + Fig)</a:t>
            </a:r>
          </a:p>
          <a:p>
            <a:pPr marL="342900" indent="-342900">
              <a:buFont typeface="+mj-lt"/>
              <a:buAutoNum type="arabicPeriod"/>
            </a:pPr>
            <a:r>
              <a:rPr lang="en-SG" sz="2400" dirty="0">
                <a:latin typeface="Aptos" panose="020B0004020202020204" pitchFamily="34" charset="0"/>
              </a:rPr>
              <a:t>Explain 8-puzzle Problem Without Heuristic</a:t>
            </a:r>
          </a:p>
          <a:p>
            <a:pPr marL="342900" indent="-342900">
              <a:buFont typeface="+mj-lt"/>
              <a:buAutoNum type="arabicPeriod"/>
            </a:pPr>
            <a:r>
              <a:rPr lang="en-SG" sz="2400" dirty="0">
                <a:latin typeface="Aptos" panose="020B0004020202020204" pitchFamily="34" charset="0"/>
              </a:rPr>
              <a:t>Informed Vs Uninformed Search Difference</a:t>
            </a:r>
          </a:p>
          <a:p>
            <a:pPr marL="342900" indent="-342900">
              <a:buFont typeface="+mj-lt"/>
              <a:buAutoNum type="arabicPeriod"/>
            </a:pPr>
            <a:r>
              <a:rPr lang="en-SG" sz="2400" dirty="0">
                <a:latin typeface="Aptos" panose="020B0004020202020204" pitchFamily="34" charset="0"/>
              </a:rPr>
              <a:t>UCS Example-3</a:t>
            </a:r>
          </a:p>
          <a:p>
            <a:pPr marL="342900" indent="-342900">
              <a:buFont typeface="+mj-lt"/>
              <a:buAutoNum type="arabicPeriod"/>
            </a:pPr>
            <a:r>
              <a:rPr lang="en-SG" sz="2400" dirty="0">
                <a:latin typeface="Aptos" panose="020B0004020202020204" pitchFamily="34" charset="0"/>
              </a:rPr>
              <a:t>Iterative Deepening DFS Ex-1</a:t>
            </a:r>
          </a:p>
          <a:p>
            <a:pPr marL="342900" indent="-342900">
              <a:buFont typeface="+mj-lt"/>
              <a:buAutoNum type="arabicPeriod"/>
            </a:pPr>
            <a:r>
              <a:rPr lang="en-SG" sz="2400" dirty="0">
                <a:latin typeface="Aptos" panose="020B0004020202020204" pitchFamily="34" charset="0"/>
              </a:rPr>
              <a:t>Bi-directional Ex-1</a:t>
            </a:r>
          </a:p>
          <a:p>
            <a:pPr marL="342900" indent="-342900">
              <a:buFont typeface="+mj-lt"/>
              <a:buAutoNum type="arabicPeriod"/>
            </a:pPr>
            <a:r>
              <a:rPr lang="en-SG" sz="2400" dirty="0">
                <a:latin typeface="Aptos" panose="020B0004020202020204" pitchFamily="34" charset="0"/>
              </a:rPr>
              <a:t>Best-first Search Example:1 - 4</a:t>
            </a:r>
          </a:p>
          <a:p>
            <a:pPr marL="342900" indent="-342900">
              <a:buFont typeface="+mj-lt"/>
              <a:buAutoNum type="arabicPeriod"/>
            </a:pPr>
            <a:r>
              <a:rPr lang="en-SG" sz="2400" dirty="0">
                <a:latin typeface="Aptos" panose="020B0004020202020204" pitchFamily="34" charset="0"/>
              </a:rPr>
              <a:t>A* Search: Example 3,4,5***</a:t>
            </a:r>
          </a:p>
          <a:p>
            <a:pPr marL="342900" indent="-342900">
              <a:buFont typeface="+mj-lt"/>
              <a:buAutoNum type="arabicPeriod"/>
            </a:pPr>
            <a:r>
              <a:rPr lang="en-SG" sz="2400" dirty="0">
                <a:latin typeface="Aptos" panose="020B0004020202020204" pitchFamily="34" charset="0"/>
              </a:rPr>
              <a:t>Admissibility Of A* Search***</a:t>
            </a:r>
          </a:p>
          <a:p>
            <a:pPr marL="342900" indent="-342900">
              <a:buFont typeface="+mj-lt"/>
              <a:buAutoNum type="arabicPeriod"/>
            </a:pPr>
            <a:r>
              <a:rPr lang="en-SG" sz="2400" dirty="0">
                <a:latin typeface="Aptos" panose="020B0004020202020204" pitchFamily="34" charset="0"/>
              </a:rPr>
              <a:t>Different Regions In The State Space For Hill Climbing</a:t>
            </a:r>
          </a:p>
          <a:p>
            <a:pPr marL="342900" indent="-342900">
              <a:buFont typeface="+mj-lt"/>
              <a:buAutoNum type="arabicPeriod"/>
            </a:pPr>
            <a:r>
              <a:rPr lang="en-SG" sz="2400" dirty="0">
                <a:latin typeface="Aptos" panose="020B0004020202020204" pitchFamily="34" charset="0"/>
              </a:rPr>
              <a:t>Explain:- Steepest Hill Climbing</a:t>
            </a:r>
          </a:p>
          <a:p>
            <a:pPr marL="342900" indent="-342900">
              <a:buFont typeface="+mj-lt"/>
              <a:buAutoNum type="arabicPeriod"/>
            </a:pPr>
            <a:r>
              <a:rPr lang="en-SG" sz="2400" dirty="0">
                <a:latin typeface="Aptos" panose="020B0004020202020204" pitchFamily="34" charset="0"/>
              </a:rPr>
              <a:t>Problems In Hill Climbing Algorithm***</a:t>
            </a:r>
          </a:p>
          <a:p>
            <a:pPr marL="342900" indent="-342900">
              <a:buFont typeface="+mj-lt"/>
              <a:buAutoNum type="arabicPeriod"/>
            </a:pPr>
            <a:r>
              <a:rPr lang="en-SG" sz="2400" dirty="0">
                <a:latin typeface="Aptos" panose="020B0004020202020204" pitchFamily="34" charset="0"/>
              </a:rPr>
              <a:t>Simulated Annealing(definition + Fig)</a:t>
            </a:r>
          </a:p>
          <a:p>
            <a:pPr marL="342900" indent="-342900">
              <a:buFont typeface="+mj-lt"/>
              <a:buAutoNum type="arabicPeriod"/>
            </a:pPr>
            <a:r>
              <a:rPr lang="en-SG" sz="2400" dirty="0">
                <a:latin typeface="Aptos" panose="020B0004020202020204" pitchFamily="34" charset="0"/>
              </a:rPr>
              <a:t>What Is Constraint Satisfaction Problem (CSP)? How To Represent It?</a:t>
            </a:r>
          </a:p>
        </p:txBody>
      </p:sp>
      <p:sp>
        <p:nvSpPr>
          <p:cNvPr id="6" name="TextBox 5">
            <a:extLst>
              <a:ext uri="{FF2B5EF4-FFF2-40B4-BE49-F238E27FC236}">
                <a16:creationId xmlns:a16="http://schemas.microsoft.com/office/drawing/2014/main" id="{76045090-0BEB-5F4E-4021-524103EE8B06}"/>
              </a:ext>
            </a:extLst>
          </p:cNvPr>
          <p:cNvSpPr txBox="1"/>
          <p:nvPr/>
        </p:nvSpPr>
        <p:spPr>
          <a:xfrm>
            <a:off x="1" y="0"/>
            <a:ext cx="12191999" cy="523220"/>
          </a:xfrm>
          <a:prstGeom prst="rect">
            <a:avLst/>
          </a:prstGeom>
          <a:solidFill>
            <a:schemeClr val="accent5">
              <a:lumMod val="20000"/>
              <a:lumOff val="80000"/>
            </a:schemeClr>
          </a:solidFill>
        </p:spPr>
        <p:txBody>
          <a:bodyPr wrap="square" rtlCol="0">
            <a:spAutoFit/>
          </a:bodyPr>
          <a:lstStyle/>
          <a:p>
            <a:pPr algn="ctr"/>
            <a:r>
              <a:rPr lang="en-SG" sz="2800" dirty="0">
                <a:latin typeface="Aptos" panose="020B0004020202020204" pitchFamily="34" charset="0"/>
              </a:rPr>
              <a:t>Important Question From This Slide:</a:t>
            </a:r>
          </a:p>
        </p:txBody>
      </p:sp>
    </p:spTree>
    <p:extLst>
      <p:ext uri="{BB962C8B-B14F-4D97-AF65-F5344CB8AC3E}">
        <p14:creationId xmlns:p14="http://schemas.microsoft.com/office/powerpoint/2010/main" val="1835895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2E3F38-024C-A407-D6B6-5326F9BD8C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1692" y="245097"/>
            <a:ext cx="5682786" cy="5797484"/>
          </a:xfrm>
          <a:prstGeom prst="rect">
            <a:avLst/>
          </a:prstGeom>
        </p:spPr>
      </p:pic>
      <p:graphicFrame>
        <p:nvGraphicFramePr>
          <p:cNvPr id="4" name="Table 3">
            <a:extLst>
              <a:ext uri="{FF2B5EF4-FFF2-40B4-BE49-F238E27FC236}">
                <a16:creationId xmlns:a16="http://schemas.microsoft.com/office/drawing/2014/main" id="{4FD13C0A-D2A3-7FC2-FAE7-432DAA47A298}"/>
              </a:ext>
            </a:extLst>
          </p:cNvPr>
          <p:cNvGraphicFramePr>
            <a:graphicFrameLocks noGrp="1"/>
          </p:cNvGraphicFramePr>
          <p:nvPr>
            <p:extLst>
              <p:ext uri="{D42A27DB-BD31-4B8C-83A1-F6EECF244321}">
                <p14:modId xmlns:p14="http://schemas.microsoft.com/office/powerpoint/2010/main" val="2693009484"/>
              </p:ext>
            </p:extLst>
          </p:nvPr>
        </p:nvGraphicFramePr>
        <p:xfrm>
          <a:off x="4046647" y="4879313"/>
          <a:ext cx="1140642" cy="1097280"/>
        </p:xfrm>
        <a:graphic>
          <a:graphicData uri="http://schemas.openxmlformats.org/drawingml/2006/table">
            <a:tbl>
              <a:tblPr firstRow="1" bandRow="1">
                <a:tableStyleId>{5940675A-B579-460E-94D1-54222C63F5DA}</a:tableStyleId>
              </a:tblPr>
              <a:tblGrid>
                <a:gridCol w="408556">
                  <a:extLst>
                    <a:ext uri="{9D8B030D-6E8A-4147-A177-3AD203B41FA5}">
                      <a16:colId xmlns:a16="http://schemas.microsoft.com/office/drawing/2014/main" val="4188906028"/>
                    </a:ext>
                  </a:extLst>
                </a:gridCol>
                <a:gridCol w="408556">
                  <a:extLst>
                    <a:ext uri="{9D8B030D-6E8A-4147-A177-3AD203B41FA5}">
                      <a16:colId xmlns:a16="http://schemas.microsoft.com/office/drawing/2014/main" val="3316438611"/>
                    </a:ext>
                  </a:extLst>
                </a:gridCol>
                <a:gridCol w="323530">
                  <a:extLst>
                    <a:ext uri="{9D8B030D-6E8A-4147-A177-3AD203B41FA5}">
                      <a16:colId xmlns:a16="http://schemas.microsoft.com/office/drawing/2014/main" val="225189198"/>
                    </a:ext>
                  </a:extLst>
                </a:gridCol>
              </a:tblGrid>
              <a:tr h="269426">
                <a:tc>
                  <a:txBody>
                    <a:bodyPr/>
                    <a:lstStyle/>
                    <a:p>
                      <a:r>
                        <a:rPr lang="en-SG" dirty="0"/>
                        <a:t>1</a:t>
                      </a:r>
                    </a:p>
                  </a:txBody>
                  <a:tcPr>
                    <a:solidFill>
                      <a:schemeClr val="accent2">
                        <a:lumMod val="40000"/>
                        <a:lumOff val="60000"/>
                      </a:schemeClr>
                    </a:solidFill>
                  </a:tcPr>
                </a:tc>
                <a:tc>
                  <a:txBody>
                    <a:bodyPr/>
                    <a:lstStyle/>
                    <a:p>
                      <a:r>
                        <a:rPr lang="en-SG" dirty="0"/>
                        <a:t>4</a:t>
                      </a:r>
                    </a:p>
                  </a:txBody>
                  <a:tcPr>
                    <a:solidFill>
                      <a:schemeClr val="accent2">
                        <a:lumMod val="40000"/>
                        <a:lumOff val="60000"/>
                      </a:schemeClr>
                    </a:solidFill>
                  </a:tcPr>
                </a:tc>
                <a:tc>
                  <a:txBody>
                    <a:bodyPr/>
                    <a:lstStyle/>
                    <a:p>
                      <a:r>
                        <a:rPr lang="en-SG" dirty="0"/>
                        <a:t>2</a:t>
                      </a:r>
                    </a:p>
                  </a:txBody>
                  <a:tcPr>
                    <a:solidFill>
                      <a:schemeClr val="accent2">
                        <a:lumMod val="40000"/>
                        <a:lumOff val="60000"/>
                      </a:schemeClr>
                    </a:solidFill>
                  </a:tcPr>
                </a:tc>
                <a:extLst>
                  <a:ext uri="{0D108BD9-81ED-4DB2-BD59-A6C34878D82A}">
                    <a16:rowId xmlns:a16="http://schemas.microsoft.com/office/drawing/2014/main" val="1837806628"/>
                  </a:ext>
                </a:extLst>
              </a:tr>
              <a:tr h="269426">
                <a:tc>
                  <a:txBody>
                    <a:bodyPr/>
                    <a:lstStyle/>
                    <a:p>
                      <a:endParaRPr lang="en-SG"/>
                    </a:p>
                  </a:txBody>
                  <a:tcPr/>
                </a:tc>
                <a:tc>
                  <a:txBody>
                    <a:bodyPr/>
                    <a:lstStyle/>
                    <a:p>
                      <a:r>
                        <a:rPr lang="en-SG" dirty="0"/>
                        <a:t>3</a:t>
                      </a:r>
                    </a:p>
                  </a:txBody>
                  <a:tcPr>
                    <a:solidFill>
                      <a:schemeClr val="accent2">
                        <a:lumMod val="40000"/>
                        <a:lumOff val="60000"/>
                      </a:schemeClr>
                    </a:solidFill>
                  </a:tcPr>
                </a:tc>
                <a:tc>
                  <a:txBody>
                    <a:bodyPr/>
                    <a:lstStyle/>
                    <a:p>
                      <a:r>
                        <a:rPr lang="en-SG" dirty="0"/>
                        <a:t>5</a:t>
                      </a:r>
                    </a:p>
                  </a:txBody>
                  <a:tcPr>
                    <a:solidFill>
                      <a:schemeClr val="accent2">
                        <a:lumMod val="40000"/>
                        <a:lumOff val="60000"/>
                      </a:schemeClr>
                    </a:solidFill>
                  </a:tcPr>
                </a:tc>
                <a:extLst>
                  <a:ext uri="{0D108BD9-81ED-4DB2-BD59-A6C34878D82A}">
                    <a16:rowId xmlns:a16="http://schemas.microsoft.com/office/drawing/2014/main" val="2911326345"/>
                  </a:ext>
                </a:extLst>
              </a:tr>
              <a:tr h="269426">
                <a:tc>
                  <a:txBody>
                    <a:bodyPr/>
                    <a:lstStyle/>
                    <a:p>
                      <a:r>
                        <a:rPr lang="en-SG" dirty="0"/>
                        <a:t>6</a:t>
                      </a:r>
                    </a:p>
                  </a:txBody>
                  <a:tcPr>
                    <a:solidFill>
                      <a:schemeClr val="accent2">
                        <a:lumMod val="40000"/>
                        <a:lumOff val="60000"/>
                      </a:schemeClr>
                    </a:solidFill>
                  </a:tcPr>
                </a:tc>
                <a:tc>
                  <a:txBody>
                    <a:bodyPr/>
                    <a:lstStyle/>
                    <a:p>
                      <a:r>
                        <a:rPr lang="en-SG" dirty="0"/>
                        <a:t>7</a:t>
                      </a:r>
                    </a:p>
                  </a:txBody>
                  <a:tcPr>
                    <a:solidFill>
                      <a:schemeClr val="accent2">
                        <a:lumMod val="40000"/>
                        <a:lumOff val="60000"/>
                      </a:schemeClr>
                    </a:solidFill>
                  </a:tcPr>
                </a:tc>
                <a:tc>
                  <a:txBody>
                    <a:bodyPr/>
                    <a:lstStyle/>
                    <a:p>
                      <a:r>
                        <a:rPr lang="en-SG" dirty="0"/>
                        <a:t>7</a:t>
                      </a:r>
                    </a:p>
                  </a:txBody>
                  <a:tcPr>
                    <a:solidFill>
                      <a:schemeClr val="accent2">
                        <a:lumMod val="40000"/>
                        <a:lumOff val="60000"/>
                      </a:schemeClr>
                    </a:solidFill>
                  </a:tcPr>
                </a:tc>
                <a:extLst>
                  <a:ext uri="{0D108BD9-81ED-4DB2-BD59-A6C34878D82A}">
                    <a16:rowId xmlns:a16="http://schemas.microsoft.com/office/drawing/2014/main" val="2810680845"/>
                  </a:ext>
                </a:extLst>
              </a:tr>
            </a:tbl>
          </a:graphicData>
        </a:graphic>
      </p:graphicFrame>
      <p:graphicFrame>
        <p:nvGraphicFramePr>
          <p:cNvPr id="6" name="Table 5">
            <a:extLst>
              <a:ext uri="{FF2B5EF4-FFF2-40B4-BE49-F238E27FC236}">
                <a16:creationId xmlns:a16="http://schemas.microsoft.com/office/drawing/2014/main" id="{A6AAEA48-E454-1510-CD4A-139AB2C7B0F0}"/>
              </a:ext>
            </a:extLst>
          </p:cNvPr>
          <p:cNvGraphicFramePr>
            <a:graphicFrameLocks noGrp="1"/>
          </p:cNvGraphicFramePr>
          <p:nvPr>
            <p:extLst>
              <p:ext uri="{D42A27DB-BD31-4B8C-83A1-F6EECF244321}">
                <p14:modId xmlns:p14="http://schemas.microsoft.com/office/powerpoint/2010/main" val="848989805"/>
              </p:ext>
            </p:extLst>
          </p:nvPr>
        </p:nvGraphicFramePr>
        <p:xfrm>
          <a:off x="6722885" y="4879313"/>
          <a:ext cx="1140642" cy="1097280"/>
        </p:xfrm>
        <a:graphic>
          <a:graphicData uri="http://schemas.openxmlformats.org/drawingml/2006/table">
            <a:tbl>
              <a:tblPr firstRow="1" bandRow="1">
                <a:tableStyleId>{5940675A-B579-460E-94D1-54222C63F5DA}</a:tableStyleId>
              </a:tblPr>
              <a:tblGrid>
                <a:gridCol w="408556">
                  <a:extLst>
                    <a:ext uri="{9D8B030D-6E8A-4147-A177-3AD203B41FA5}">
                      <a16:colId xmlns:a16="http://schemas.microsoft.com/office/drawing/2014/main" val="4188906028"/>
                    </a:ext>
                  </a:extLst>
                </a:gridCol>
                <a:gridCol w="408556">
                  <a:extLst>
                    <a:ext uri="{9D8B030D-6E8A-4147-A177-3AD203B41FA5}">
                      <a16:colId xmlns:a16="http://schemas.microsoft.com/office/drawing/2014/main" val="3316438611"/>
                    </a:ext>
                  </a:extLst>
                </a:gridCol>
                <a:gridCol w="323530">
                  <a:extLst>
                    <a:ext uri="{9D8B030D-6E8A-4147-A177-3AD203B41FA5}">
                      <a16:colId xmlns:a16="http://schemas.microsoft.com/office/drawing/2014/main" val="225189198"/>
                    </a:ext>
                  </a:extLst>
                </a:gridCol>
              </a:tblGrid>
              <a:tr h="269426">
                <a:tc>
                  <a:txBody>
                    <a:bodyPr/>
                    <a:lstStyle/>
                    <a:p>
                      <a:r>
                        <a:rPr lang="en-SG" dirty="0"/>
                        <a:t>1</a:t>
                      </a:r>
                    </a:p>
                  </a:txBody>
                  <a:tcPr>
                    <a:solidFill>
                      <a:schemeClr val="accent2">
                        <a:lumMod val="40000"/>
                        <a:lumOff val="60000"/>
                      </a:schemeClr>
                    </a:solidFill>
                  </a:tcPr>
                </a:tc>
                <a:tc>
                  <a:txBody>
                    <a:bodyPr/>
                    <a:lstStyle/>
                    <a:p>
                      <a:r>
                        <a:rPr lang="en-SG" dirty="0"/>
                        <a:t>4</a:t>
                      </a:r>
                    </a:p>
                  </a:txBody>
                  <a:tcPr>
                    <a:solidFill>
                      <a:schemeClr val="accent2">
                        <a:lumMod val="40000"/>
                        <a:lumOff val="60000"/>
                      </a:schemeClr>
                    </a:solidFill>
                  </a:tcPr>
                </a:tc>
                <a:tc>
                  <a:txBody>
                    <a:bodyPr/>
                    <a:lstStyle/>
                    <a:p>
                      <a:r>
                        <a:rPr lang="en-SG" dirty="0"/>
                        <a:t>3</a:t>
                      </a:r>
                    </a:p>
                  </a:txBody>
                  <a:tcPr>
                    <a:solidFill>
                      <a:schemeClr val="accent2">
                        <a:lumMod val="40000"/>
                        <a:lumOff val="60000"/>
                      </a:schemeClr>
                    </a:solidFill>
                  </a:tcPr>
                </a:tc>
                <a:extLst>
                  <a:ext uri="{0D108BD9-81ED-4DB2-BD59-A6C34878D82A}">
                    <a16:rowId xmlns:a16="http://schemas.microsoft.com/office/drawing/2014/main" val="1837806628"/>
                  </a:ext>
                </a:extLst>
              </a:tr>
              <a:tr h="269426">
                <a:tc>
                  <a:txBody>
                    <a:bodyPr/>
                    <a:lstStyle/>
                    <a:p>
                      <a:r>
                        <a:rPr lang="en-SG" dirty="0"/>
                        <a:t>3</a:t>
                      </a:r>
                    </a:p>
                  </a:txBody>
                  <a:tcPr>
                    <a:solidFill>
                      <a:schemeClr val="accent2">
                        <a:lumMod val="40000"/>
                        <a:lumOff val="60000"/>
                      </a:schemeClr>
                    </a:solidFill>
                  </a:tcPr>
                </a:tc>
                <a:tc>
                  <a:txBody>
                    <a:bodyPr/>
                    <a:lstStyle/>
                    <a:p>
                      <a:r>
                        <a:rPr lang="en-SG" dirty="0"/>
                        <a:t>5</a:t>
                      </a:r>
                    </a:p>
                  </a:txBody>
                  <a:tcPr>
                    <a:solidFill>
                      <a:schemeClr val="accent2">
                        <a:lumMod val="40000"/>
                        <a:lumOff val="60000"/>
                      </a:schemeClr>
                    </a:solidFill>
                  </a:tcPr>
                </a:tc>
                <a:tc>
                  <a:txBody>
                    <a:bodyPr/>
                    <a:lstStyle/>
                    <a:p>
                      <a:endParaRPr lang="en-SG" dirty="0"/>
                    </a:p>
                  </a:txBody>
                  <a:tcPr/>
                </a:tc>
                <a:extLst>
                  <a:ext uri="{0D108BD9-81ED-4DB2-BD59-A6C34878D82A}">
                    <a16:rowId xmlns:a16="http://schemas.microsoft.com/office/drawing/2014/main" val="2911326345"/>
                  </a:ext>
                </a:extLst>
              </a:tr>
              <a:tr h="269426">
                <a:tc>
                  <a:txBody>
                    <a:bodyPr/>
                    <a:lstStyle/>
                    <a:p>
                      <a:r>
                        <a:rPr lang="en-SG" dirty="0"/>
                        <a:t>6</a:t>
                      </a:r>
                    </a:p>
                  </a:txBody>
                  <a:tcPr>
                    <a:solidFill>
                      <a:schemeClr val="accent2">
                        <a:lumMod val="40000"/>
                        <a:lumOff val="60000"/>
                      </a:schemeClr>
                    </a:solidFill>
                  </a:tcPr>
                </a:tc>
                <a:tc>
                  <a:txBody>
                    <a:bodyPr/>
                    <a:lstStyle/>
                    <a:p>
                      <a:r>
                        <a:rPr lang="en-SG" dirty="0"/>
                        <a:t>7</a:t>
                      </a:r>
                    </a:p>
                  </a:txBody>
                  <a:tcPr>
                    <a:solidFill>
                      <a:schemeClr val="accent2">
                        <a:lumMod val="40000"/>
                        <a:lumOff val="60000"/>
                      </a:schemeClr>
                    </a:solidFill>
                  </a:tcPr>
                </a:tc>
                <a:tc>
                  <a:txBody>
                    <a:bodyPr/>
                    <a:lstStyle/>
                    <a:p>
                      <a:r>
                        <a:rPr lang="en-SG" dirty="0"/>
                        <a:t>7</a:t>
                      </a:r>
                    </a:p>
                  </a:txBody>
                  <a:tcPr>
                    <a:solidFill>
                      <a:schemeClr val="accent2">
                        <a:lumMod val="40000"/>
                        <a:lumOff val="60000"/>
                      </a:schemeClr>
                    </a:solidFill>
                  </a:tcPr>
                </a:tc>
                <a:extLst>
                  <a:ext uri="{0D108BD9-81ED-4DB2-BD59-A6C34878D82A}">
                    <a16:rowId xmlns:a16="http://schemas.microsoft.com/office/drawing/2014/main" val="2810680845"/>
                  </a:ext>
                </a:extLst>
              </a:tr>
            </a:tbl>
          </a:graphicData>
        </a:graphic>
      </p:graphicFrame>
      <p:graphicFrame>
        <p:nvGraphicFramePr>
          <p:cNvPr id="7" name="Table 6">
            <a:extLst>
              <a:ext uri="{FF2B5EF4-FFF2-40B4-BE49-F238E27FC236}">
                <a16:creationId xmlns:a16="http://schemas.microsoft.com/office/drawing/2014/main" id="{2F6DCCF2-ED35-BB09-FFAF-7D3DD26799F9}"/>
              </a:ext>
            </a:extLst>
          </p:cNvPr>
          <p:cNvGraphicFramePr>
            <a:graphicFrameLocks noGrp="1"/>
          </p:cNvGraphicFramePr>
          <p:nvPr>
            <p:extLst>
              <p:ext uri="{D42A27DB-BD31-4B8C-83A1-F6EECF244321}">
                <p14:modId xmlns:p14="http://schemas.microsoft.com/office/powerpoint/2010/main" val="4158305568"/>
              </p:ext>
            </p:extLst>
          </p:nvPr>
        </p:nvGraphicFramePr>
        <p:xfrm>
          <a:off x="8549944" y="4879313"/>
          <a:ext cx="1140642" cy="1097280"/>
        </p:xfrm>
        <a:graphic>
          <a:graphicData uri="http://schemas.openxmlformats.org/drawingml/2006/table">
            <a:tbl>
              <a:tblPr firstRow="1" bandRow="1">
                <a:tableStyleId>{5940675A-B579-460E-94D1-54222C63F5DA}</a:tableStyleId>
              </a:tblPr>
              <a:tblGrid>
                <a:gridCol w="408556">
                  <a:extLst>
                    <a:ext uri="{9D8B030D-6E8A-4147-A177-3AD203B41FA5}">
                      <a16:colId xmlns:a16="http://schemas.microsoft.com/office/drawing/2014/main" val="4188906028"/>
                    </a:ext>
                  </a:extLst>
                </a:gridCol>
                <a:gridCol w="408556">
                  <a:extLst>
                    <a:ext uri="{9D8B030D-6E8A-4147-A177-3AD203B41FA5}">
                      <a16:colId xmlns:a16="http://schemas.microsoft.com/office/drawing/2014/main" val="3316438611"/>
                    </a:ext>
                  </a:extLst>
                </a:gridCol>
                <a:gridCol w="323530">
                  <a:extLst>
                    <a:ext uri="{9D8B030D-6E8A-4147-A177-3AD203B41FA5}">
                      <a16:colId xmlns:a16="http://schemas.microsoft.com/office/drawing/2014/main" val="225189198"/>
                    </a:ext>
                  </a:extLst>
                </a:gridCol>
              </a:tblGrid>
              <a:tr h="269426">
                <a:tc>
                  <a:txBody>
                    <a:bodyPr/>
                    <a:lstStyle/>
                    <a:p>
                      <a:r>
                        <a:rPr lang="en-SG" dirty="0"/>
                        <a:t>1</a:t>
                      </a:r>
                    </a:p>
                  </a:txBody>
                  <a:tcPr>
                    <a:solidFill>
                      <a:schemeClr val="accent2">
                        <a:lumMod val="40000"/>
                        <a:lumOff val="60000"/>
                      </a:schemeClr>
                    </a:solidFill>
                  </a:tcPr>
                </a:tc>
                <a:tc>
                  <a:txBody>
                    <a:bodyPr/>
                    <a:lstStyle/>
                    <a:p>
                      <a:r>
                        <a:rPr lang="en-SG" dirty="0"/>
                        <a:t>2</a:t>
                      </a:r>
                    </a:p>
                  </a:txBody>
                  <a:tcPr>
                    <a:solidFill>
                      <a:schemeClr val="accent2">
                        <a:lumMod val="40000"/>
                        <a:lumOff val="60000"/>
                      </a:schemeClr>
                    </a:solidFill>
                  </a:tcPr>
                </a:tc>
                <a:tc>
                  <a:txBody>
                    <a:bodyPr/>
                    <a:lstStyle/>
                    <a:p>
                      <a:r>
                        <a:rPr lang="en-SG" dirty="0"/>
                        <a:t>5</a:t>
                      </a:r>
                    </a:p>
                  </a:txBody>
                  <a:tcPr>
                    <a:solidFill>
                      <a:schemeClr val="accent2">
                        <a:lumMod val="40000"/>
                        <a:lumOff val="60000"/>
                      </a:schemeClr>
                    </a:solidFill>
                  </a:tcPr>
                </a:tc>
                <a:extLst>
                  <a:ext uri="{0D108BD9-81ED-4DB2-BD59-A6C34878D82A}">
                    <a16:rowId xmlns:a16="http://schemas.microsoft.com/office/drawing/2014/main" val="1837806628"/>
                  </a:ext>
                </a:extLst>
              </a:tr>
              <a:tr h="269426">
                <a:tc>
                  <a:txBody>
                    <a:bodyPr/>
                    <a:lstStyle/>
                    <a:p>
                      <a:r>
                        <a:rPr lang="en-SG" dirty="0"/>
                        <a:t>3</a:t>
                      </a:r>
                    </a:p>
                  </a:txBody>
                  <a:tcPr>
                    <a:solidFill>
                      <a:schemeClr val="accent2">
                        <a:lumMod val="40000"/>
                        <a:lumOff val="60000"/>
                      </a:schemeClr>
                    </a:solidFill>
                  </a:tcPr>
                </a:tc>
                <a:tc>
                  <a:txBody>
                    <a:bodyPr/>
                    <a:lstStyle/>
                    <a:p>
                      <a:r>
                        <a:rPr lang="en-SG" dirty="0"/>
                        <a:t>4</a:t>
                      </a:r>
                    </a:p>
                  </a:txBody>
                  <a:tcPr>
                    <a:solidFill>
                      <a:schemeClr val="accent2">
                        <a:lumMod val="40000"/>
                        <a:lumOff val="60000"/>
                      </a:schemeClr>
                    </a:solidFill>
                  </a:tcPr>
                </a:tc>
                <a:tc>
                  <a:txBody>
                    <a:bodyPr/>
                    <a:lstStyle/>
                    <a:p>
                      <a:endParaRPr lang="en-SG" dirty="0"/>
                    </a:p>
                  </a:txBody>
                  <a:tcPr/>
                </a:tc>
                <a:extLst>
                  <a:ext uri="{0D108BD9-81ED-4DB2-BD59-A6C34878D82A}">
                    <a16:rowId xmlns:a16="http://schemas.microsoft.com/office/drawing/2014/main" val="2911326345"/>
                  </a:ext>
                </a:extLst>
              </a:tr>
              <a:tr h="269426">
                <a:tc>
                  <a:txBody>
                    <a:bodyPr/>
                    <a:lstStyle/>
                    <a:p>
                      <a:r>
                        <a:rPr lang="en-SG" dirty="0"/>
                        <a:t>6</a:t>
                      </a:r>
                    </a:p>
                  </a:txBody>
                  <a:tcPr>
                    <a:solidFill>
                      <a:schemeClr val="accent2">
                        <a:lumMod val="40000"/>
                        <a:lumOff val="60000"/>
                      </a:schemeClr>
                    </a:solidFill>
                  </a:tcPr>
                </a:tc>
                <a:tc>
                  <a:txBody>
                    <a:bodyPr/>
                    <a:lstStyle/>
                    <a:p>
                      <a:r>
                        <a:rPr lang="en-SG" dirty="0"/>
                        <a:t>7</a:t>
                      </a:r>
                    </a:p>
                  </a:txBody>
                  <a:tcPr>
                    <a:solidFill>
                      <a:schemeClr val="accent2">
                        <a:lumMod val="40000"/>
                        <a:lumOff val="60000"/>
                      </a:schemeClr>
                    </a:solidFill>
                  </a:tcPr>
                </a:tc>
                <a:tc>
                  <a:txBody>
                    <a:bodyPr/>
                    <a:lstStyle/>
                    <a:p>
                      <a:r>
                        <a:rPr lang="en-SG" dirty="0"/>
                        <a:t>7</a:t>
                      </a:r>
                    </a:p>
                  </a:txBody>
                  <a:tcPr>
                    <a:solidFill>
                      <a:schemeClr val="accent2">
                        <a:lumMod val="40000"/>
                        <a:lumOff val="60000"/>
                      </a:schemeClr>
                    </a:solidFill>
                  </a:tcPr>
                </a:tc>
                <a:extLst>
                  <a:ext uri="{0D108BD9-81ED-4DB2-BD59-A6C34878D82A}">
                    <a16:rowId xmlns:a16="http://schemas.microsoft.com/office/drawing/2014/main" val="2810680845"/>
                  </a:ext>
                </a:extLst>
              </a:tr>
            </a:tbl>
          </a:graphicData>
        </a:graphic>
      </p:graphicFrame>
      <p:graphicFrame>
        <p:nvGraphicFramePr>
          <p:cNvPr id="8" name="Table 7">
            <a:extLst>
              <a:ext uri="{FF2B5EF4-FFF2-40B4-BE49-F238E27FC236}">
                <a16:creationId xmlns:a16="http://schemas.microsoft.com/office/drawing/2014/main" id="{E1F332A4-901B-7C0C-7298-9D709ACDABAF}"/>
              </a:ext>
            </a:extLst>
          </p:cNvPr>
          <p:cNvGraphicFramePr>
            <a:graphicFrameLocks noGrp="1"/>
          </p:cNvGraphicFramePr>
          <p:nvPr>
            <p:extLst>
              <p:ext uri="{D42A27DB-BD31-4B8C-83A1-F6EECF244321}">
                <p14:modId xmlns:p14="http://schemas.microsoft.com/office/powerpoint/2010/main" val="3035276019"/>
              </p:ext>
            </p:extLst>
          </p:nvPr>
        </p:nvGraphicFramePr>
        <p:xfrm>
          <a:off x="2138206" y="4879313"/>
          <a:ext cx="1222023" cy="1097280"/>
        </p:xfrm>
        <a:graphic>
          <a:graphicData uri="http://schemas.openxmlformats.org/drawingml/2006/table">
            <a:tbl>
              <a:tblPr firstRow="1" bandRow="1">
                <a:tableStyleId>{5940675A-B579-460E-94D1-54222C63F5DA}</a:tableStyleId>
              </a:tblPr>
              <a:tblGrid>
                <a:gridCol w="437705">
                  <a:extLst>
                    <a:ext uri="{9D8B030D-6E8A-4147-A177-3AD203B41FA5}">
                      <a16:colId xmlns:a16="http://schemas.microsoft.com/office/drawing/2014/main" val="4188906028"/>
                    </a:ext>
                  </a:extLst>
                </a:gridCol>
                <a:gridCol w="437705">
                  <a:extLst>
                    <a:ext uri="{9D8B030D-6E8A-4147-A177-3AD203B41FA5}">
                      <a16:colId xmlns:a16="http://schemas.microsoft.com/office/drawing/2014/main" val="3316438611"/>
                    </a:ext>
                  </a:extLst>
                </a:gridCol>
                <a:gridCol w="346613">
                  <a:extLst>
                    <a:ext uri="{9D8B030D-6E8A-4147-A177-3AD203B41FA5}">
                      <a16:colId xmlns:a16="http://schemas.microsoft.com/office/drawing/2014/main" val="225189198"/>
                    </a:ext>
                  </a:extLst>
                </a:gridCol>
              </a:tblGrid>
              <a:tr h="269426">
                <a:tc>
                  <a:txBody>
                    <a:bodyPr/>
                    <a:lstStyle/>
                    <a:p>
                      <a:r>
                        <a:rPr lang="en-SG" dirty="0"/>
                        <a:t>3</a:t>
                      </a:r>
                    </a:p>
                  </a:txBody>
                  <a:tcPr>
                    <a:solidFill>
                      <a:schemeClr val="accent2">
                        <a:lumMod val="40000"/>
                        <a:lumOff val="60000"/>
                      </a:schemeClr>
                    </a:solidFill>
                  </a:tcPr>
                </a:tc>
                <a:tc>
                  <a:txBody>
                    <a:bodyPr/>
                    <a:lstStyle/>
                    <a:p>
                      <a:r>
                        <a:rPr lang="en-SG" dirty="0"/>
                        <a:t>1</a:t>
                      </a:r>
                    </a:p>
                  </a:txBody>
                  <a:tcPr>
                    <a:solidFill>
                      <a:schemeClr val="accent2">
                        <a:lumMod val="40000"/>
                        <a:lumOff val="60000"/>
                      </a:schemeClr>
                    </a:solidFill>
                  </a:tcPr>
                </a:tc>
                <a:tc>
                  <a:txBody>
                    <a:bodyPr/>
                    <a:lstStyle/>
                    <a:p>
                      <a:r>
                        <a:rPr lang="en-SG" dirty="0"/>
                        <a:t>2</a:t>
                      </a:r>
                    </a:p>
                  </a:txBody>
                  <a:tcPr>
                    <a:solidFill>
                      <a:schemeClr val="accent2">
                        <a:lumMod val="40000"/>
                        <a:lumOff val="60000"/>
                      </a:schemeClr>
                    </a:solidFill>
                  </a:tcPr>
                </a:tc>
                <a:extLst>
                  <a:ext uri="{0D108BD9-81ED-4DB2-BD59-A6C34878D82A}">
                    <a16:rowId xmlns:a16="http://schemas.microsoft.com/office/drawing/2014/main" val="1837806628"/>
                  </a:ext>
                </a:extLst>
              </a:tr>
              <a:tr h="269426">
                <a:tc>
                  <a:txBody>
                    <a:bodyPr/>
                    <a:lstStyle/>
                    <a:p>
                      <a:endParaRPr lang="en-SG"/>
                    </a:p>
                  </a:txBody>
                  <a:tcPr/>
                </a:tc>
                <a:tc>
                  <a:txBody>
                    <a:bodyPr/>
                    <a:lstStyle/>
                    <a:p>
                      <a:r>
                        <a:rPr lang="en-SG" dirty="0"/>
                        <a:t>4</a:t>
                      </a:r>
                    </a:p>
                  </a:txBody>
                  <a:tcPr>
                    <a:solidFill>
                      <a:schemeClr val="accent2">
                        <a:lumMod val="40000"/>
                        <a:lumOff val="60000"/>
                      </a:schemeClr>
                    </a:solidFill>
                  </a:tcPr>
                </a:tc>
                <a:tc>
                  <a:txBody>
                    <a:bodyPr/>
                    <a:lstStyle/>
                    <a:p>
                      <a:r>
                        <a:rPr lang="en-SG" dirty="0"/>
                        <a:t>5</a:t>
                      </a:r>
                    </a:p>
                  </a:txBody>
                  <a:tcPr>
                    <a:solidFill>
                      <a:schemeClr val="accent2">
                        <a:lumMod val="40000"/>
                        <a:lumOff val="60000"/>
                      </a:schemeClr>
                    </a:solidFill>
                  </a:tcPr>
                </a:tc>
                <a:extLst>
                  <a:ext uri="{0D108BD9-81ED-4DB2-BD59-A6C34878D82A}">
                    <a16:rowId xmlns:a16="http://schemas.microsoft.com/office/drawing/2014/main" val="2911326345"/>
                  </a:ext>
                </a:extLst>
              </a:tr>
              <a:tr h="269426">
                <a:tc>
                  <a:txBody>
                    <a:bodyPr/>
                    <a:lstStyle/>
                    <a:p>
                      <a:r>
                        <a:rPr lang="en-SG" dirty="0"/>
                        <a:t>6</a:t>
                      </a:r>
                    </a:p>
                  </a:txBody>
                  <a:tcPr>
                    <a:solidFill>
                      <a:schemeClr val="accent2">
                        <a:lumMod val="40000"/>
                        <a:lumOff val="60000"/>
                      </a:schemeClr>
                    </a:solidFill>
                  </a:tcPr>
                </a:tc>
                <a:tc>
                  <a:txBody>
                    <a:bodyPr/>
                    <a:lstStyle/>
                    <a:p>
                      <a:r>
                        <a:rPr lang="en-SG" dirty="0"/>
                        <a:t>7</a:t>
                      </a:r>
                    </a:p>
                  </a:txBody>
                  <a:tcPr>
                    <a:solidFill>
                      <a:schemeClr val="accent2">
                        <a:lumMod val="40000"/>
                        <a:lumOff val="60000"/>
                      </a:schemeClr>
                    </a:solidFill>
                  </a:tcPr>
                </a:tc>
                <a:tc>
                  <a:txBody>
                    <a:bodyPr/>
                    <a:lstStyle/>
                    <a:p>
                      <a:r>
                        <a:rPr lang="en-SG" dirty="0"/>
                        <a:t>7</a:t>
                      </a:r>
                    </a:p>
                  </a:txBody>
                  <a:tcPr>
                    <a:solidFill>
                      <a:schemeClr val="accent2">
                        <a:lumMod val="40000"/>
                        <a:lumOff val="60000"/>
                      </a:schemeClr>
                    </a:solidFill>
                  </a:tcPr>
                </a:tc>
                <a:extLst>
                  <a:ext uri="{0D108BD9-81ED-4DB2-BD59-A6C34878D82A}">
                    <a16:rowId xmlns:a16="http://schemas.microsoft.com/office/drawing/2014/main" val="2810680845"/>
                  </a:ext>
                </a:extLst>
              </a:tr>
            </a:tbl>
          </a:graphicData>
        </a:graphic>
      </p:graphicFrame>
      <p:cxnSp>
        <p:nvCxnSpPr>
          <p:cNvPr id="10" name="Straight Arrow Connector 9">
            <a:extLst>
              <a:ext uri="{FF2B5EF4-FFF2-40B4-BE49-F238E27FC236}">
                <a16:creationId xmlns:a16="http://schemas.microsoft.com/office/drawing/2014/main" id="{687E07DD-077E-C2DA-228D-28C9DDA77CA8}"/>
              </a:ext>
            </a:extLst>
          </p:cNvPr>
          <p:cNvCxnSpPr/>
          <p:nvPr/>
        </p:nvCxnSpPr>
        <p:spPr>
          <a:xfrm flipH="1">
            <a:off x="2724346" y="3827282"/>
            <a:ext cx="782425" cy="904974"/>
          </a:xfrm>
          <a:prstGeom prst="straightConnector1">
            <a:avLst/>
          </a:prstGeom>
          <a:ln>
            <a:solidFill>
              <a:schemeClr val="accent1">
                <a:alpha val="95000"/>
              </a:schemeClr>
            </a:solidFill>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A965D9C8-2644-B6A0-E0BD-D5117889A8E3}"/>
              </a:ext>
            </a:extLst>
          </p:cNvPr>
          <p:cNvCxnSpPr/>
          <p:nvPr/>
        </p:nvCxnSpPr>
        <p:spPr>
          <a:xfrm flipH="1">
            <a:off x="4540257" y="3827282"/>
            <a:ext cx="782425" cy="904974"/>
          </a:xfrm>
          <a:prstGeom prst="straightConnector1">
            <a:avLst/>
          </a:prstGeom>
          <a:ln>
            <a:solidFill>
              <a:schemeClr val="accent1">
                <a:alpha val="95000"/>
              </a:schemeClr>
            </a:solidFill>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6C6E6F4D-2060-3D27-09A4-DCD4F0453DFC}"/>
              </a:ext>
            </a:extLst>
          </p:cNvPr>
          <p:cNvCxnSpPr>
            <a:cxnSpLocks/>
          </p:cNvCxnSpPr>
          <p:nvPr/>
        </p:nvCxnSpPr>
        <p:spPr>
          <a:xfrm>
            <a:off x="8248454" y="3827282"/>
            <a:ext cx="783779" cy="904974"/>
          </a:xfrm>
          <a:prstGeom prst="straightConnector1">
            <a:avLst/>
          </a:prstGeom>
          <a:ln>
            <a:solidFill>
              <a:schemeClr val="accent1">
                <a:alpha val="95000"/>
              </a:schemeClr>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79311CA4-2D97-E226-9BE5-2825BAD554F1}"/>
              </a:ext>
            </a:extLst>
          </p:cNvPr>
          <p:cNvCxnSpPr>
            <a:cxnSpLocks/>
          </p:cNvCxnSpPr>
          <p:nvPr/>
        </p:nvCxnSpPr>
        <p:spPr>
          <a:xfrm>
            <a:off x="6604339" y="3827282"/>
            <a:ext cx="783779" cy="904974"/>
          </a:xfrm>
          <a:prstGeom prst="straightConnector1">
            <a:avLst/>
          </a:prstGeom>
          <a:ln>
            <a:solidFill>
              <a:schemeClr val="accent1">
                <a:alpha val="95000"/>
              </a:schemeClr>
            </a:solidFill>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C5CCE115-D8F5-54FC-99B1-DA48BEEBA4AC}"/>
              </a:ext>
            </a:extLst>
          </p:cNvPr>
          <p:cNvSpPr txBox="1"/>
          <p:nvPr/>
        </p:nvSpPr>
        <p:spPr>
          <a:xfrm>
            <a:off x="5322682" y="6143745"/>
            <a:ext cx="1366887" cy="369332"/>
          </a:xfrm>
          <a:prstGeom prst="rect">
            <a:avLst/>
          </a:prstGeom>
          <a:solidFill>
            <a:schemeClr val="accent6">
              <a:lumMod val="20000"/>
              <a:lumOff val="80000"/>
            </a:schemeClr>
          </a:solidFill>
        </p:spPr>
        <p:txBody>
          <a:bodyPr wrap="square" rtlCol="0">
            <a:spAutoFit/>
          </a:bodyPr>
          <a:lstStyle/>
          <a:p>
            <a:r>
              <a:rPr lang="en-SG" dirty="0"/>
              <a:t>Goal State</a:t>
            </a:r>
          </a:p>
        </p:txBody>
      </p:sp>
      <p:pic>
        <p:nvPicPr>
          <p:cNvPr id="18" name="Picture 17">
            <a:extLst>
              <a:ext uri="{FF2B5EF4-FFF2-40B4-BE49-F238E27FC236}">
                <a16:creationId xmlns:a16="http://schemas.microsoft.com/office/drawing/2014/main" id="{F6A9EABF-8B1F-E402-4032-9E2FC6D5E00E}"/>
              </a:ext>
            </a:extLst>
          </p:cNvPr>
          <p:cNvPicPr>
            <a:picLocks noChangeAspect="1"/>
          </p:cNvPicPr>
          <p:nvPr/>
        </p:nvPicPr>
        <p:blipFill>
          <a:blip r:embed="rId3"/>
          <a:stretch>
            <a:fillRect/>
          </a:stretch>
        </p:blipFill>
        <p:spPr>
          <a:xfrm>
            <a:off x="10202349" y="122549"/>
            <a:ext cx="1817536" cy="2017336"/>
          </a:xfrm>
          <a:prstGeom prst="rect">
            <a:avLst/>
          </a:prstGeom>
        </p:spPr>
      </p:pic>
      <p:pic>
        <p:nvPicPr>
          <p:cNvPr id="21" name="Picture 20">
            <a:extLst>
              <a:ext uri="{FF2B5EF4-FFF2-40B4-BE49-F238E27FC236}">
                <a16:creationId xmlns:a16="http://schemas.microsoft.com/office/drawing/2014/main" id="{C3525240-80AB-803F-CCDB-77C3EF3E342B}"/>
              </a:ext>
            </a:extLst>
          </p:cNvPr>
          <p:cNvPicPr>
            <a:picLocks noChangeAspect="1"/>
          </p:cNvPicPr>
          <p:nvPr/>
        </p:nvPicPr>
        <p:blipFill>
          <a:blip r:embed="rId4"/>
          <a:stretch>
            <a:fillRect/>
          </a:stretch>
        </p:blipFill>
        <p:spPr>
          <a:xfrm>
            <a:off x="285237" y="245097"/>
            <a:ext cx="1345600" cy="1550254"/>
          </a:xfrm>
          <a:prstGeom prst="rect">
            <a:avLst/>
          </a:prstGeom>
        </p:spPr>
      </p:pic>
    </p:spTree>
    <p:extLst>
      <p:ext uri="{BB962C8B-B14F-4D97-AF65-F5344CB8AC3E}">
        <p14:creationId xmlns:p14="http://schemas.microsoft.com/office/powerpoint/2010/main" val="248855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1B88BC-937B-B27D-C44C-FB262E4CB52F}"/>
              </a:ext>
            </a:extLst>
          </p:cNvPr>
          <p:cNvSpPr txBox="1"/>
          <p:nvPr/>
        </p:nvSpPr>
        <p:spPr>
          <a:xfrm>
            <a:off x="321454" y="177217"/>
            <a:ext cx="4118571" cy="6001643"/>
          </a:xfrm>
          <a:prstGeom prst="rect">
            <a:avLst/>
          </a:prstGeom>
          <a:noFill/>
        </p:spPr>
        <p:txBody>
          <a:bodyPr wrap="square">
            <a:spAutoFit/>
          </a:bodyPr>
          <a:lstStyle/>
          <a:p>
            <a:pPr algn="just"/>
            <a:r>
              <a:rPr lang="en-US" sz="2400" b="0" i="0" dirty="0">
                <a:solidFill>
                  <a:srgbClr val="610B38"/>
                </a:solidFill>
                <a:effectLst/>
                <a:highlight>
                  <a:srgbClr val="FFFFFF"/>
                </a:highlight>
                <a:latin typeface="Aptos" panose="020B0004020202020204" pitchFamily="34" charset="0"/>
              </a:rPr>
              <a:t>Search Algorithms in Artificial Intelligence</a:t>
            </a:r>
          </a:p>
          <a:p>
            <a:pPr algn="just"/>
            <a:r>
              <a:rPr lang="en-US" sz="2400" b="0" i="0" dirty="0">
                <a:solidFill>
                  <a:srgbClr val="333333"/>
                </a:solidFill>
                <a:effectLst/>
                <a:highlight>
                  <a:srgbClr val="FFFFFF"/>
                </a:highlight>
                <a:latin typeface="Aptos" panose="020B0004020202020204" pitchFamily="34" charset="0"/>
              </a:rPr>
              <a:t>Search algorithms are one of the most important areas of Artificial Intelligence. This topic will explain all about the search algorithms in AI.</a:t>
            </a:r>
          </a:p>
          <a:p>
            <a:pPr algn="just"/>
            <a:endParaRPr lang="en-US" sz="2400" b="0" i="0" dirty="0">
              <a:solidFill>
                <a:srgbClr val="333333"/>
              </a:solidFill>
              <a:effectLst/>
              <a:highlight>
                <a:srgbClr val="FFFFFF"/>
              </a:highlight>
              <a:latin typeface="Aptos" panose="020B0004020202020204" pitchFamily="34" charset="0"/>
            </a:endParaRPr>
          </a:p>
          <a:p>
            <a:pPr algn="just"/>
            <a:r>
              <a:rPr lang="en-US" sz="2400" i="0" dirty="0">
                <a:solidFill>
                  <a:srgbClr val="610B38"/>
                </a:solidFill>
                <a:effectLst/>
                <a:highlight>
                  <a:srgbClr val="FFFFFF"/>
                </a:highlight>
                <a:latin typeface="Aptos" panose="020B0004020202020204" pitchFamily="34" charset="0"/>
              </a:rPr>
              <a:t>Types of search algorithms</a:t>
            </a:r>
          </a:p>
          <a:p>
            <a:pPr algn="just"/>
            <a:r>
              <a:rPr lang="en-US" sz="2400" i="0" dirty="0">
                <a:solidFill>
                  <a:srgbClr val="333333"/>
                </a:solidFill>
                <a:effectLst/>
                <a:highlight>
                  <a:srgbClr val="FFFFFF"/>
                </a:highlight>
                <a:latin typeface="Aptos" panose="020B0004020202020204" pitchFamily="34" charset="0"/>
              </a:rPr>
              <a:t>Based on the search problems we can classify the search algorithms into uninformed (Blind search) search and informed search (Heuristic search) algorithms.</a:t>
            </a:r>
          </a:p>
          <a:p>
            <a:pPr algn="just"/>
            <a:endParaRPr lang="en-US" sz="2400" b="0" i="0" dirty="0">
              <a:solidFill>
                <a:srgbClr val="333333"/>
              </a:solidFill>
              <a:effectLst/>
              <a:highlight>
                <a:srgbClr val="FFFFFF"/>
              </a:highlight>
              <a:latin typeface="Aptos" panose="020B0004020202020204" pitchFamily="34" charset="0"/>
            </a:endParaRPr>
          </a:p>
        </p:txBody>
      </p:sp>
      <p:pic>
        <p:nvPicPr>
          <p:cNvPr id="1026" name="Picture 2" descr="Search Algorithms in Artificial Intelligence">
            <a:extLst>
              <a:ext uri="{FF2B5EF4-FFF2-40B4-BE49-F238E27FC236}">
                <a16:creationId xmlns:a16="http://schemas.microsoft.com/office/drawing/2014/main" id="{3CE6C510-DAFF-AC51-17EB-EB390479E1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0026" y="177217"/>
            <a:ext cx="7674196" cy="565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263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1E15-AD71-69D8-36F9-3A9B4B51B156}"/>
              </a:ext>
            </a:extLst>
          </p:cNvPr>
          <p:cNvSpPr>
            <a:spLocks noGrp="1"/>
          </p:cNvSpPr>
          <p:nvPr>
            <p:ph type="title"/>
          </p:nvPr>
        </p:nvSpPr>
        <p:spPr>
          <a:xfrm>
            <a:off x="0" y="76986"/>
            <a:ext cx="12192000" cy="658305"/>
          </a:xfrm>
          <a:solidFill>
            <a:schemeClr val="accent6">
              <a:lumMod val="20000"/>
              <a:lumOff val="80000"/>
            </a:schemeClr>
          </a:solidFill>
        </p:spPr>
        <p:txBody>
          <a:bodyPr>
            <a:normAutofit/>
          </a:bodyPr>
          <a:lstStyle/>
          <a:p>
            <a:r>
              <a:rPr lang="en-US" sz="3600" b="1" i="0" dirty="0">
                <a:solidFill>
                  <a:srgbClr val="273239"/>
                </a:solidFill>
                <a:effectLst/>
                <a:latin typeface="Berlin Sans FB Demi" panose="020E0802020502020306" pitchFamily="34" charset="0"/>
              </a:rPr>
              <a:t> Uninformed Search Algorithms: </a:t>
            </a:r>
            <a:endParaRPr lang="en-SG" sz="3600" dirty="0">
              <a:latin typeface="Berlin Sans FB Demi" panose="020E0802020502020306" pitchFamily="34" charset="0"/>
            </a:endParaRPr>
          </a:p>
        </p:txBody>
      </p:sp>
      <p:sp>
        <p:nvSpPr>
          <p:cNvPr id="3" name="Content Placeholder 2">
            <a:extLst>
              <a:ext uri="{FF2B5EF4-FFF2-40B4-BE49-F238E27FC236}">
                <a16:creationId xmlns:a16="http://schemas.microsoft.com/office/drawing/2014/main" id="{205ECE0D-FCEA-F374-F00D-5A8BAD30A9CE}"/>
              </a:ext>
            </a:extLst>
          </p:cNvPr>
          <p:cNvSpPr>
            <a:spLocks noGrp="1"/>
          </p:cNvSpPr>
          <p:nvPr>
            <p:ph idx="1"/>
          </p:nvPr>
        </p:nvSpPr>
        <p:spPr>
          <a:xfrm>
            <a:off x="328210" y="830501"/>
            <a:ext cx="11535580" cy="5950513"/>
          </a:xfrm>
          <a:solidFill>
            <a:schemeClr val="bg1"/>
          </a:solidFill>
        </p:spPr>
        <p:txBody>
          <a:bodyPr>
            <a:normAutofit/>
          </a:bodyPr>
          <a:lstStyle/>
          <a:p>
            <a:pPr marL="0" indent="0" algn="just" fontAlgn="base">
              <a:buNone/>
            </a:pPr>
            <a:r>
              <a:rPr lang="en-US" sz="2400" b="0" i="0" dirty="0">
                <a:solidFill>
                  <a:schemeClr val="tx1">
                    <a:lumMod val="95000"/>
                    <a:lumOff val="5000"/>
                  </a:schemeClr>
                </a:solidFill>
                <a:effectLst/>
                <a:latin typeface="Aptos" panose="020B0004020202020204" pitchFamily="34" charset="0"/>
              </a:rPr>
              <a:t>The search algorithms in this section have no additional information on the goal node other than the one provided in the problem definition. The plans to reach the goal state from the start state differ only by the order and/or length of actions. Uninformed search is also called </a:t>
            </a:r>
            <a:r>
              <a:rPr lang="en-US" sz="2400" b="1" i="0" dirty="0">
                <a:solidFill>
                  <a:schemeClr val="tx1">
                    <a:lumMod val="95000"/>
                    <a:lumOff val="5000"/>
                  </a:schemeClr>
                </a:solidFill>
                <a:effectLst/>
                <a:latin typeface="Aptos" panose="020B0004020202020204" pitchFamily="34" charset="0"/>
              </a:rPr>
              <a:t>Blind search</a:t>
            </a:r>
            <a:r>
              <a:rPr lang="en-US" sz="2400" b="0" i="0" dirty="0">
                <a:solidFill>
                  <a:schemeClr val="tx1">
                    <a:lumMod val="95000"/>
                    <a:lumOff val="5000"/>
                  </a:schemeClr>
                </a:solidFill>
                <a:effectLst/>
                <a:latin typeface="Aptos" panose="020B0004020202020204" pitchFamily="34" charset="0"/>
              </a:rPr>
              <a:t>. These algorithms can only generate the successors and differentiate between the goal state and non goal state. </a:t>
            </a:r>
            <a:br>
              <a:rPr lang="en-US" sz="2400" b="0" i="0" dirty="0">
                <a:solidFill>
                  <a:schemeClr val="tx1">
                    <a:lumMod val="95000"/>
                    <a:lumOff val="5000"/>
                  </a:schemeClr>
                </a:solidFill>
                <a:effectLst/>
                <a:latin typeface="Aptos" panose="020B0004020202020204" pitchFamily="34" charset="0"/>
              </a:rPr>
            </a:br>
            <a:br>
              <a:rPr lang="en-US" sz="2400" b="0" i="0" dirty="0">
                <a:solidFill>
                  <a:schemeClr val="tx1">
                    <a:lumMod val="95000"/>
                    <a:lumOff val="5000"/>
                  </a:schemeClr>
                </a:solidFill>
                <a:effectLst/>
                <a:latin typeface="Aptos" panose="020B0004020202020204" pitchFamily="34" charset="0"/>
              </a:rPr>
            </a:br>
            <a:r>
              <a:rPr lang="en-US" sz="2400" b="0" i="0" dirty="0">
                <a:solidFill>
                  <a:schemeClr val="accent2">
                    <a:lumMod val="50000"/>
                  </a:schemeClr>
                </a:solidFill>
                <a:effectLst/>
                <a:latin typeface="Aptos" panose="020B0004020202020204" pitchFamily="34" charset="0"/>
              </a:rPr>
              <a:t>Each of these algorithms will have: </a:t>
            </a:r>
          </a:p>
          <a:p>
            <a:pPr marL="342900" indent="-342900" algn="just" fontAlgn="base">
              <a:buFont typeface="+mj-lt"/>
              <a:buAutoNum type="arabicPeriod"/>
            </a:pPr>
            <a:r>
              <a:rPr lang="en-US" sz="2400" b="0" i="0" dirty="0">
                <a:solidFill>
                  <a:schemeClr val="tx1">
                    <a:lumMod val="95000"/>
                    <a:lumOff val="5000"/>
                  </a:schemeClr>
                </a:solidFill>
                <a:effectLst/>
                <a:latin typeface="Aptos" panose="020B0004020202020204" pitchFamily="34" charset="0"/>
              </a:rPr>
              <a:t>A problem </a:t>
            </a:r>
            <a:r>
              <a:rPr lang="en-US" sz="2400" b="1" i="0" dirty="0">
                <a:solidFill>
                  <a:schemeClr val="tx1">
                    <a:lumMod val="95000"/>
                    <a:lumOff val="5000"/>
                  </a:schemeClr>
                </a:solidFill>
                <a:effectLst/>
                <a:latin typeface="Aptos" panose="020B0004020202020204" pitchFamily="34" charset="0"/>
              </a:rPr>
              <a:t>graph, </a:t>
            </a:r>
            <a:r>
              <a:rPr lang="en-US" sz="2400" b="0" i="0" dirty="0">
                <a:solidFill>
                  <a:schemeClr val="tx1">
                    <a:lumMod val="95000"/>
                    <a:lumOff val="5000"/>
                  </a:schemeClr>
                </a:solidFill>
                <a:effectLst/>
                <a:latin typeface="Aptos" panose="020B0004020202020204" pitchFamily="34" charset="0"/>
              </a:rPr>
              <a:t>containing the start node S and the goal node G.</a:t>
            </a:r>
          </a:p>
          <a:p>
            <a:pPr marL="342900" indent="-342900" algn="just" fontAlgn="base">
              <a:buFont typeface="+mj-lt"/>
              <a:buAutoNum type="arabicPeriod"/>
            </a:pPr>
            <a:r>
              <a:rPr lang="en-US" sz="2400" b="0" i="0" dirty="0">
                <a:solidFill>
                  <a:schemeClr val="tx1">
                    <a:lumMod val="95000"/>
                    <a:lumOff val="5000"/>
                  </a:schemeClr>
                </a:solidFill>
                <a:effectLst/>
                <a:latin typeface="Aptos" panose="020B0004020202020204" pitchFamily="34" charset="0"/>
              </a:rPr>
              <a:t>A </a:t>
            </a:r>
            <a:r>
              <a:rPr lang="en-US" sz="2400" b="1" i="0" dirty="0">
                <a:solidFill>
                  <a:schemeClr val="tx1">
                    <a:lumMod val="95000"/>
                    <a:lumOff val="5000"/>
                  </a:schemeClr>
                </a:solidFill>
                <a:effectLst/>
                <a:latin typeface="Aptos" panose="020B0004020202020204" pitchFamily="34" charset="0"/>
              </a:rPr>
              <a:t>strategy, </a:t>
            </a:r>
            <a:r>
              <a:rPr lang="en-US" sz="2400" b="0" i="0" dirty="0">
                <a:solidFill>
                  <a:schemeClr val="tx1">
                    <a:lumMod val="95000"/>
                    <a:lumOff val="5000"/>
                  </a:schemeClr>
                </a:solidFill>
                <a:effectLst/>
                <a:latin typeface="Aptos" panose="020B0004020202020204" pitchFamily="34" charset="0"/>
              </a:rPr>
              <a:t>describing the manner in which the graph will be traversed to get to G.</a:t>
            </a:r>
          </a:p>
          <a:p>
            <a:pPr marL="342900" indent="-342900" algn="just" fontAlgn="base">
              <a:buFont typeface="+mj-lt"/>
              <a:buAutoNum type="arabicPeriod"/>
            </a:pPr>
            <a:r>
              <a:rPr lang="en-US" sz="2400" b="0" i="0" dirty="0">
                <a:solidFill>
                  <a:schemeClr val="tx1">
                    <a:lumMod val="95000"/>
                    <a:lumOff val="5000"/>
                  </a:schemeClr>
                </a:solidFill>
                <a:effectLst/>
                <a:latin typeface="Aptos" panose="020B0004020202020204" pitchFamily="34" charset="0"/>
              </a:rPr>
              <a:t>A </a:t>
            </a:r>
            <a:r>
              <a:rPr lang="en-US" sz="2400" b="1" i="0" dirty="0">
                <a:solidFill>
                  <a:schemeClr val="tx1">
                    <a:lumMod val="95000"/>
                    <a:lumOff val="5000"/>
                  </a:schemeClr>
                </a:solidFill>
                <a:effectLst/>
                <a:latin typeface="Aptos" panose="020B0004020202020204" pitchFamily="34" charset="0"/>
              </a:rPr>
              <a:t>fringe, </a:t>
            </a:r>
            <a:r>
              <a:rPr lang="en-US" sz="2400" b="0" i="0" dirty="0">
                <a:solidFill>
                  <a:schemeClr val="tx1">
                    <a:lumMod val="95000"/>
                    <a:lumOff val="5000"/>
                  </a:schemeClr>
                </a:solidFill>
                <a:effectLst/>
                <a:latin typeface="Aptos" panose="020B0004020202020204" pitchFamily="34" charset="0"/>
              </a:rPr>
              <a:t>which is a data structure used to store all the possible states (nodes) that you can go from the current states.</a:t>
            </a:r>
          </a:p>
          <a:p>
            <a:pPr marL="342900" indent="-342900" algn="just" fontAlgn="base">
              <a:buFont typeface="+mj-lt"/>
              <a:buAutoNum type="arabicPeriod"/>
            </a:pPr>
            <a:r>
              <a:rPr lang="en-US" sz="2400" b="0" i="0" dirty="0">
                <a:solidFill>
                  <a:schemeClr val="tx1">
                    <a:lumMod val="95000"/>
                    <a:lumOff val="5000"/>
                  </a:schemeClr>
                </a:solidFill>
                <a:effectLst/>
                <a:latin typeface="Aptos" panose="020B0004020202020204" pitchFamily="34" charset="0"/>
              </a:rPr>
              <a:t>A </a:t>
            </a:r>
            <a:r>
              <a:rPr lang="en-US" sz="2400" b="1" i="0" dirty="0">
                <a:solidFill>
                  <a:schemeClr val="tx1">
                    <a:lumMod val="95000"/>
                    <a:lumOff val="5000"/>
                  </a:schemeClr>
                </a:solidFill>
                <a:effectLst/>
                <a:latin typeface="Aptos" panose="020B0004020202020204" pitchFamily="34" charset="0"/>
              </a:rPr>
              <a:t>tree, </a:t>
            </a:r>
            <a:r>
              <a:rPr lang="en-US" sz="2400" b="0" i="0" dirty="0">
                <a:solidFill>
                  <a:schemeClr val="tx1">
                    <a:lumMod val="95000"/>
                    <a:lumOff val="5000"/>
                  </a:schemeClr>
                </a:solidFill>
                <a:effectLst/>
                <a:latin typeface="Aptos" panose="020B0004020202020204" pitchFamily="34" charset="0"/>
              </a:rPr>
              <a:t>that results while traversing to the goal node.</a:t>
            </a:r>
          </a:p>
          <a:p>
            <a:pPr marL="342900" indent="-342900" algn="just" fontAlgn="base">
              <a:buFont typeface="+mj-lt"/>
              <a:buAutoNum type="arabicPeriod"/>
            </a:pPr>
            <a:r>
              <a:rPr lang="en-US" sz="2400" b="0" i="0" dirty="0">
                <a:solidFill>
                  <a:schemeClr val="tx1">
                    <a:lumMod val="95000"/>
                    <a:lumOff val="5000"/>
                  </a:schemeClr>
                </a:solidFill>
                <a:effectLst/>
                <a:latin typeface="Aptos" panose="020B0004020202020204" pitchFamily="34" charset="0"/>
              </a:rPr>
              <a:t>A solution </a:t>
            </a:r>
            <a:r>
              <a:rPr lang="en-US" sz="2400" b="1" i="0" dirty="0">
                <a:solidFill>
                  <a:schemeClr val="tx1">
                    <a:lumMod val="95000"/>
                    <a:lumOff val="5000"/>
                  </a:schemeClr>
                </a:solidFill>
                <a:effectLst/>
                <a:latin typeface="Aptos" panose="020B0004020202020204" pitchFamily="34" charset="0"/>
              </a:rPr>
              <a:t>plan, </a:t>
            </a:r>
            <a:r>
              <a:rPr lang="en-US" sz="2400" b="0" i="0" dirty="0">
                <a:solidFill>
                  <a:schemeClr val="tx1">
                    <a:lumMod val="95000"/>
                    <a:lumOff val="5000"/>
                  </a:schemeClr>
                </a:solidFill>
                <a:effectLst/>
                <a:latin typeface="Aptos" panose="020B0004020202020204" pitchFamily="34" charset="0"/>
              </a:rPr>
              <a:t>which the sequence of nodes from S to G.</a:t>
            </a:r>
          </a:p>
          <a:p>
            <a:pPr algn="just"/>
            <a:endParaRPr lang="en-SG" sz="2400" dirty="0">
              <a:solidFill>
                <a:schemeClr val="tx1">
                  <a:lumMod val="95000"/>
                  <a:lumOff val="5000"/>
                </a:schemeClr>
              </a:solidFill>
              <a:latin typeface="Aptos" panose="020B0004020202020204" pitchFamily="34" charset="0"/>
            </a:endParaRPr>
          </a:p>
        </p:txBody>
      </p:sp>
    </p:spTree>
    <p:extLst>
      <p:ext uri="{BB962C8B-B14F-4D97-AF65-F5344CB8AC3E}">
        <p14:creationId xmlns:p14="http://schemas.microsoft.com/office/powerpoint/2010/main" val="3124593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DCE66-F0B9-C3B8-27F5-15F16745E93B}"/>
              </a:ext>
            </a:extLst>
          </p:cNvPr>
          <p:cNvSpPr>
            <a:spLocks noGrp="1"/>
          </p:cNvSpPr>
          <p:nvPr>
            <p:ph type="title"/>
          </p:nvPr>
        </p:nvSpPr>
        <p:spPr>
          <a:xfrm>
            <a:off x="0" y="0"/>
            <a:ext cx="12192000" cy="641023"/>
          </a:xfrm>
          <a:solidFill>
            <a:schemeClr val="accent1">
              <a:lumMod val="20000"/>
              <a:lumOff val="80000"/>
            </a:schemeClr>
          </a:solidFill>
        </p:spPr>
        <p:txBody>
          <a:bodyPr>
            <a:normAutofit/>
          </a:bodyPr>
          <a:lstStyle/>
          <a:p>
            <a:r>
              <a:rPr lang="en-US" sz="4000" b="0" i="0" u="sng" dirty="0">
                <a:solidFill>
                  <a:schemeClr val="accent2">
                    <a:lumMod val="50000"/>
                  </a:schemeClr>
                </a:solidFill>
                <a:effectLst/>
                <a:latin typeface="Berlin Sans FB Demi" panose="020E0802020502020306" pitchFamily="34" charset="0"/>
                <a:hlinkClick r:id="rId2">
                  <a:extLst>
                    <a:ext uri="{A12FA001-AC4F-418D-AE19-62706E023703}">
                      <ahyp:hlinkClr xmlns:ahyp="http://schemas.microsoft.com/office/drawing/2018/hyperlinkcolor" val="tx"/>
                    </a:ext>
                  </a:extLst>
                </a:hlinkClick>
              </a:rPr>
              <a:t>Breadth First Search</a:t>
            </a:r>
            <a:r>
              <a:rPr lang="en-US" sz="4000" b="1" i="0" dirty="0">
                <a:solidFill>
                  <a:schemeClr val="accent2">
                    <a:lumMod val="50000"/>
                  </a:schemeClr>
                </a:solidFill>
                <a:effectLst/>
                <a:latin typeface="Berlin Sans FB Demi" panose="020E0802020502020306" pitchFamily="34" charset="0"/>
              </a:rPr>
              <a:t>:</a:t>
            </a:r>
            <a:endParaRPr lang="en-SG" sz="4000" dirty="0">
              <a:solidFill>
                <a:schemeClr val="accent2">
                  <a:lumMod val="50000"/>
                </a:schemeClr>
              </a:solidFill>
              <a:latin typeface="Berlin Sans FB Demi" panose="020E0802020502020306" pitchFamily="34" charset="0"/>
            </a:endParaRPr>
          </a:p>
        </p:txBody>
      </p:sp>
      <p:sp>
        <p:nvSpPr>
          <p:cNvPr id="3" name="Content Placeholder 2">
            <a:extLst>
              <a:ext uri="{FF2B5EF4-FFF2-40B4-BE49-F238E27FC236}">
                <a16:creationId xmlns:a16="http://schemas.microsoft.com/office/drawing/2014/main" id="{20D947BF-3AD6-C11E-2693-4FA27739E236}"/>
              </a:ext>
            </a:extLst>
          </p:cNvPr>
          <p:cNvSpPr>
            <a:spLocks noGrp="1"/>
          </p:cNvSpPr>
          <p:nvPr>
            <p:ph idx="1"/>
          </p:nvPr>
        </p:nvSpPr>
        <p:spPr>
          <a:xfrm>
            <a:off x="219959" y="822961"/>
            <a:ext cx="11887200" cy="1854252"/>
          </a:xfrm>
          <a:solidFill>
            <a:schemeClr val="bg1"/>
          </a:solidFill>
        </p:spPr>
        <p:txBody>
          <a:bodyPr/>
          <a:lstStyle/>
          <a:p>
            <a:pPr algn="just" fontAlgn="base"/>
            <a:r>
              <a:rPr lang="en-US" b="0" i="0" dirty="0">
                <a:solidFill>
                  <a:schemeClr val="tx1">
                    <a:lumMod val="95000"/>
                    <a:lumOff val="5000"/>
                  </a:schemeClr>
                </a:solidFill>
                <a:effectLst/>
                <a:highlight>
                  <a:srgbClr val="FFFFFF"/>
                </a:highlight>
                <a:latin typeface="Aptos" panose="020B0004020202020204" pitchFamily="34" charset="0"/>
              </a:rPr>
              <a:t>Breadth-first search (BFS) is an algorithm for traversing or searching tree or graph data structures. It starts at the tree root (or some arbitrary node of a graph, sometimes referred to as a ‘search key’), and explores all of the neighbor nodes at the present depth prior to moving on to the nodes at the next depth level. It is implemented using a queue.</a:t>
            </a:r>
            <a:endParaRPr lang="en-US" dirty="0">
              <a:solidFill>
                <a:schemeClr val="tx1">
                  <a:lumMod val="95000"/>
                  <a:lumOff val="5000"/>
                </a:schemeClr>
              </a:solidFill>
              <a:highlight>
                <a:srgbClr val="FFFFFF"/>
              </a:highlight>
              <a:latin typeface="Aptos" panose="020B0004020202020204" pitchFamily="34" charset="0"/>
            </a:endParaRPr>
          </a:p>
          <a:p>
            <a:pPr marL="0" indent="0" algn="just" fontAlgn="base">
              <a:buNone/>
            </a:pPr>
            <a:r>
              <a:rPr lang="en-US" dirty="0">
                <a:solidFill>
                  <a:schemeClr val="tx1">
                    <a:lumMod val="95000"/>
                    <a:lumOff val="5000"/>
                  </a:schemeClr>
                </a:solidFill>
                <a:highlight>
                  <a:srgbClr val="FFFFFF"/>
                </a:highlight>
                <a:latin typeface="Aptos" panose="020B0004020202020204" pitchFamily="34" charset="0"/>
              </a:rPr>
              <a:t>Ex-1</a:t>
            </a:r>
            <a:r>
              <a:rPr lang="en-US" b="1" i="0" dirty="0">
                <a:solidFill>
                  <a:schemeClr val="tx1">
                    <a:lumMod val="95000"/>
                    <a:lumOff val="5000"/>
                  </a:schemeClr>
                </a:solidFill>
                <a:effectLst/>
                <a:highlight>
                  <a:srgbClr val="FFFFFF"/>
                </a:highlight>
                <a:latin typeface="Aptos" panose="020B0004020202020204" pitchFamily="34" charset="0"/>
              </a:rPr>
              <a:t>. </a:t>
            </a:r>
            <a:r>
              <a:rPr lang="en-US" b="0" i="0" dirty="0">
                <a:solidFill>
                  <a:schemeClr val="tx1">
                    <a:lumMod val="95000"/>
                    <a:lumOff val="5000"/>
                  </a:schemeClr>
                </a:solidFill>
                <a:effectLst/>
                <a:highlight>
                  <a:srgbClr val="FFFFFF"/>
                </a:highlight>
                <a:latin typeface="Aptos" panose="020B0004020202020204" pitchFamily="34" charset="0"/>
              </a:rPr>
              <a:t>Which solution would BFS find to move from node S to node G if run on the graph below? </a:t>
            </a:r>
          </a:p>
          <a:p>
            <a:pPr algn="just"/>
            <a:endParaRPr lang="en-SG" dirty="0">
              <a:solidFill>
                <a:schemeClr val="tx1">
                  <a:lumMod val="95000"/>
                  <a:lumOff val="5000"/>
                </a:schemeClr>
              </a:solidFill>
              <a:latin typeface="Aptos" panose="020B0004020202020204" pitchFamily="34" charset="0"/>
            </a:endParaRPr>
          </a:p>
        </p:txBody>
      </p:sp>
      <p:pic>
        <p:nvPicPr>
          <p:cNvPr id="4098" name="Picture 2" descr="Lightbox">
            <a:extLst>
              <a:ext uri="{FF2B5EF4-FFF2-40B4-BE49-F238E27FC236}">
                <a16:creationId xmlns:a16="http://schemas.microsoft.com/office/drawing/2014/main" id="{CB5502E0-9D4A-02B1-05C1-C89DFEF49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105" y="2677212"/>
            <a:ext cx="8517860" cy="3836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301029"/>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759</TotalTime>
  <Words>7829</Words>
  <Application>Microsoft Office PowerPoint</Application>
  <PresentationFormat>Widescreen</PresentationFormat>
  <Paragraphs>442</Paragraphs>
  <Slides>51</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51</vt:i4>
      </vt:variant>
    </vt:vector>
  </HeadingPairs>
  <TitlesOfParts>
    <vt:vector size="66" baseType="lpstr">
      <vt:lpstr>__Source_Sans_Pro_fa6df0</vt:lpstr>
      <vt:lpstr>Aptos</vt:lpstr>
      <vt:lpstr>Arial</vt:lpstr>
      <vt:lpstr>Berlin Sans FB Demi</vt:lpstr>
      <vt:lpstr>Calibri</vt:lpstr>
      <vt:lpstr>Century Schoolbook</vt:lpstr>
      <vt:lpstr>erdana</vt:lpstr>
      <vt:lpstr>inter-bold</vt:lpstr>
      <vt:lpstr>inter-regular</vt:lpstr>
      <vt:lpstr>KaTeX_Main</vt:lpstr>
      <vt:lpstr>Nunito</vt:lpstr>
      <vt:lpstr>Roboto Condensed</vt:lpstr>
      <vt:lpstr>Wingdings</vt:lpstr>
      <vt:lpstr>Wingdings 2</vt:lpstr>
      <vt:lpstr>View</vt:lpstr>
      <vt:lpstr>Search Algorithms  In  Artificial Intelligence</vt:lpstr>
      <vt:lpstr>PowerPoint Presentation</vt:lpstr>
      <vt:lpstr>   State Space Search</vt:lpstr>
      <vt:lpstr>PowerPoint Presentation</vt:lpstr>
      <vt:lpstr>Example Of State Space Search: 8-puzzle Problem Without Heuristic</vt:lpstr>
      <vt:lpstr>PowerPoint Presentation</vt:lpstr>
      <vt:lpstr>PowerPoint Presentation</vt:lpstr>
      <vt:lpstr> Uninformed Search Algorithms: </vt:lpstr>
      <vt:lpstr>Breadth First Search:</vt:lpstr>
      <vt:lpstr>PowerPoint Presentation</vt:lpstr>
      <vt:lpstr>PowerPoint Presentation</vt:lpstr>
      <vt:lpstr>PowerPoint Presentation</vt:lpstr>
      <vt:lpstr>PowerPoint Presentation</vt:lpstr>
      <vt:lpstr>PowerPoint Presentation</vt:lpstr>
      <vt:lpstr>PowerPoint Presentation</vt:lpstr>
      <vt:lpstr> Depth First Search:</vt:lpstr>
      <vt:lpstr>PowerPoint Presentation</vt:lpstr>
      <vt:lpstr> Depth-Limited Search</vt:lpstr>
      <vt:lpstr>PowerPoint Presentation</vt:lpstr>
      <vt:lpstr>PowerPoint Presentation</vt:lpstr>
      <vt:lpstr>PowerPoint Presentation</vt:lpstr>
      <vt:lpstr> Informed Search Algorithms: </vt:lpstr>
      <vt:lpstr>PowerPoint Presentation</vt:lpstr>
      <vt:lpstr>  Best-first Search Algorithm (Greedy Search):</vt:lpstr>
      <vt:lpstr>PowerPoint Presentation</vt:lpstr>
      <vt:lpstr>PowerPoint Presentation</vt:lpstr>
      <vt:lpstr>PowerPoint Presentation</vt:lpstr>
      <vt:lpstr>PowerPoint Presentation</vt:lpstr>
      <vt:lpstr>Beam search</vt:lpstr>
      <vt:lpstr>   A* Search Algorithm:</vt:lpstr>
      <vt:lpstr>PowerPoint Presentation</vt:lpstr>
      <vt:lpstr>PowerPoint Presentation</vt:lpstr>
      <vt:lpstr>Problem-01:</vt:lpstr>
      <vt:lpstr>PowerPoint Presentation</vt:lpstr>
      <vt:lpstr>Problem-02:</vt:lpstr>
      <vt:lpstr>PowerPoint Presentation</vt:lpstr>
      <vt:lpstr>PowerPoint Presentation</vt:lpstr>
      <vt:lpstr>PowerPoint Presentation</vt:lpstr>
      <vt:lpstr>PowerPoint Presentation</vt:lpstr>
      <vt:lpstr>PowerPoint Presentation</vt:lpstr>
      <vt:lpstr>  Hill Climbing</vt:lpstr>
      <vt:lpstr>PowerPoint Presentation</vt:lpstr>
      <vt:lpstr>PowerPoint Presentation</vt:lpstr>
      <vt:lpstr>PowerPoint Presentation</vt:lpstr>
      <vt:lpstr>PowerPoint Presentation</vt:lpstr>
      <vt:lpstr>PowerPoint Presentation</vt:lpstr>
      <vt:lpstr>PowerPoint Presentation</vt:lpstr>
      <vt:lpstr>  Constraint Satisfaction Problem in AI</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Raajokiaa Ritu</dc:creator>
  <cp:lastModifiedBy>Raajokiaa Ritu</cp:lastModifiedBy>
  <cp:revision>165</cp:revision>
  <dcterms:created xsi:type="dcterms:W3CDTF">2024-04-24T14:31:17Z</dcterms:created>
  <dcterms:modified xsi:type="dcterms:W3CDTF">2024-05-05T04:36:15Z</dcterms:modified>
</cp:coreProperties>
</file>